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10287000" cx="18288000"/>
  <p:notesSz cx="6742100" cy="9872650"/>
  <p:embeddedFontLst>
    <p:embeddedFont>
      <p:font typeface="Proxima Nova"/>
      <p:regular r:id="rId19"/>
      <p:bold r:id="rId20"/>
      <p:italic r:id="rId21"/>
      <p:boldItalic r:id="rId22"/>
    </p:embeddedFont>
    <p:embeddedFont>
      <p:font typeface="Poppins"/>
      <p:regular r:id="rId23"/>
      <p:bold r:id="rId24"/>
      <p:italic r:id="rId25"/>
      <p:boldItalic r:id="rId26"/>
    </p:embeddedFont>
    <p:embeddedFont>
      <p:font typeface="Poppins Medium"/>
      <p:regular r:id="rId27"/>
      <p:bold r:id="rId28"/>
      <p:italic r:id="rId29"/>
      <p:boldItalic r:id="rId30"/>
    </p:embeddedFont>
    <p:embeddedFont>
      <p:font typeface="Poppins SemiBold"/>
      <p:regular r:id="rId31"/>
      <p:bold r:id="rId32"/>
      <p:italic r:id="rId33"/>
      <p:boldItalic r:id="rId34"/>
    </p:embeddedFont>
    <p:embeddedFont>
      <p:font typeface="Poppins ExtraBold"/>
      <p:bold r:id="rId35"/>
      <p:boldItalic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37" roundtripDataSignature="AMtx7mg2sLDfxs4El2FBMohlwL5HVnplc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roximaNova-bold.fntdata"/><Relationship Id="rId22" Type="http://schemas.openxmlformats.org/officeDocument/2006/relationships/font" Target="fonts/ProximaNova-boldItalic.fntdata"/><Relationship Id="rId21" Type="http://schemas.openxmlformats.org/officeDocument/2006/relationships/font" Target="fonts/ProximaNova-italic.fntdata"/><Relationship Id="rId24" Type="http://schemas.openxmlformats.org/officeDocument/2006/relationships/font" Target="fonts/Poppins-bold.fntdata"/><Relationship Id="rId23" Type="http://schemas.openxmlformats.org/officeDocument/2006/relationships/font" Target="fonts/Poppins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Poppins-boldItalic.fntdata"/><Relationship Id="rId25" Type="http://schemas.openxmlformats.org/officeDocument/2006/relationships/font" Target="fonts/Poppins-italic.fntdata"/><Relationship Id="rId28" Type="http://schemas.openxmlformats.org/officeDocument/2006/relationships/font" Target="fonts/PoppinsMedium-bold.fntdata"/><Relationship Id="rId27" Type="http://schemas.openxmlformats.org/officeDocument/2006/relationships/font" Target="fonts/PoppinsMedium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PoppinsMedium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PoppinsSemiBold-regular.fntdata"/><Relationship Id="rId30" Type="http://schemas.openxmlformats.org/officeDocument/2006/relationships/font" Target="fonts/PoppinsMedium-boldItalic.fntdata"/><Relationship Id="rId11" Type="http://schemas.openxmlformats.org/officeDocument/2006/relationships/slide" Target="slides/slide6.xml"/><Relationship Id="rId33" Type="http://schemas.openxmlformats.org/officeDocument/2006/relationships/font" Target="fonts/PoppinsSemiBold-italic.fntdata"/><Relationship Id="rId10" Type="http://schemas.openxmlformats.org/officeDocument/2006/relationships/slide" Target="slides/slide5.xml"/><Relationship Id="rId32" Type="http://schemas.openxmlformats.org/officeDocument/2006/relationships/font" Target="fonts/PoppinsSemiBold-bold.fntdata"/><Relationship Id="rId13" Type="http://schemas.openxmlformats.org/officeDocument/2006/relationships/slide" Target="slides/slide8.xml"/><Relationship Id="rId35" Type="http://schemas.openxmlformats.org/officeDocument/2006/relationships/font" Target="fonts/PoppinsExtraBold-bold.fntdata"/><Relationship Id="rId12" Type="http://schemas.openxmlformats.org/officeDocument/2006/relationships/slide" Target="slides/slide7.xml"/><Relationship Id="rId34" Type="http://schemas.openxmlformats.org/officeDocument/2006/relationships/font" Target="fonts/PoppinsSemiBold-boldItalic.fntdata"/><Relationship Id="rId15" Type="http://schemas.openxmlformats.org/officeDocument/2006/relationships/slide" Target="slides/slide10.xml"/><Relationship Id="rId37" Type="http://customschemas.google.com/relationships/presentationmetadata" Target="metadata"/><Relationship Id="rId14" Type="http://schemas.openxmlformats.org/officeDocument/2006/relationships/slide" Target="slides/slide9.xml"/><Relationship Id="rId36" Type="http://schemas.openxmlformats.org/officeDocument/2006/relationships/font" Target="fonts/PoppinsExtraBold-bold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ProximaNova-regular.fntdata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23900" y="740425"/>
            <a:ext cx="4494950" cy="3702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74200" y="4689500"/>
            <a:ext cx="5393675" cy="44426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74200" y="4689500"/>
            <a:ext cx="5393675" cy="444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23900" y="740425"/>
            <a:ext cx="4494950" cy="3702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0:notes"/>
          <p:cNvSpPr txBox="1"/>
          <p:nvPr>
            <p:ph idx="1" type="body"/>
          </p:nvPr>
        </p:nvSpPr>
        <p:spPr>
          <a:xfrm>
            <a:off x="674200" y="4689500"/>
            <a:ext cx="5393675" cy="444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10:notes"/>
          <p:cNvSpPr/>
          <p:nvPr>
            <p:ph idx="2" type="sldImg"/>
          </p:nvPr>
        </p:nvSpPr>
        <p:spPr>
          <a:xfrm>
            <a:off x="1123900" y="740425"/>
            <a:ext cx="4494950" cy="3702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1:notes"/>
          <p:cNvSpPr txBox="1"/>
          <p:nvPr>
            <p:ph idx="1" type="body"/>
          </p:nvPr>
        </p:nvSpPr>
        <p:spPr>
          <a:xfrm>
            <a:off x="674200" y="4689500"/>
            <a:ext cx="5393675" cy="444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p11:notes"/>
          <p:cNvSpPr/>
          <p:nvPr>
            <p:ph idx="2" type="sldImg"/>
          </p:nvPr>
        </p:nvSpPr>
        <p:spPr>
          <a:xfrm>
            <a:off x="1123900" y="740425"/>
            <a:ext cx="4494950" cy="3702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2:notes"/>
          <p:cNvSpPr txBox="1"/>
          <p:nvPr>
            <p:ph idx="1" type="body"/>
          </p:nvPr>
        </p:nvSpPr>
        <p:spPr>
          <a:xfrm>
            <a:off x="674200" y="4689500"/>
            <a:ext cx="5393675" cy="444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12:notes"/>
          <p:cNvSpPr/>
          <p:nvPr>
            <p:ph idx="2" type="sldImg"/>
          </p:nvPr>
        </p:nvSpPr>
        <p:spPr>
          <a:xfrm>
            <a:off x="1123900" y="740425"/>
            <a:ext cx="4494950" cy="3702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13:notes"/>
          <p:cNvSpPr txBox="1"/>
          <p:nvPr>
            <p:ph idx="1" type="body"/>
          </p:nvPr>
        </p:nvSpPr>
        <p:spPr>
          <a:xfrm>
            <a:off x="674200" y="4689500"/>
            <a:ext cx="5393675" cy="444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13:notes"/>
          <p:cNvSpPr/>
          <p:nvPr>
            <p:ph idx="2" type="sldImg"/>
          </p:nvPr>
        </p:nvSpPr>
        <p:spPr>
          <a:xfrm>
            <a:off x="1123900" y="740425"/>
            <a:ext cx="4494950" cy="3702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/>
          <p:cNvSpPr txBox="1"/>
          <p:nvPr>
            <p:ph idx="1" type="body"/>
          </p:nvPr>
        </p:nvSpPr>
        <p:spPr>
          <a:xfrm>
            <a:off x="674200" y="4689500"/>
            <a:ext cx="5393675" cy="444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2:notes"/>
          <p:cNvSpPr/>
          <p:nvPr>
            <p:ph idx="2" type="sldImg"/>
          </p:nvPr>
        </p:nvSpPr>
        <p:spPr>
          <a:xfrm>
            <a:off x="1123900" y="740425"/>
            <a:ext cx="4494950" cy="3702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:notes"/>
          <p:cNvSpPr txBox="1"/>
          <p:nvPr>
            <p:ph idx="1" type="body"/>
          </p:nvPr>
        </p:nvSpPr>
        <p:spPr>
          <a:xfrm>
            <a:off x="674200" y="4689500"/>
            <a:ext cx="5393675" cy="444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3:notes"/>
          <p:cNvSpPr/>
          <p:nvPr>
            <p:ph idx="2" type="sldImg"/>
          </p:nvPr>
        </p:nvSpPr>
        <p:spPr>
          <a:xfrm>
            <a:off x="1123900" y="740425"/>
            <a:ext cx="4494950" cy="3702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4:notes"/>
          <p:cNvSpPr txBox="1"/>
          <p:nvPr>
            <p:ph idx="1" type="body"/>
          </p:nvPr>
        </p:nvSpPr>
        <p:spPr>
          <a:xfrm>
            <a:off x="674200" y="4689500"/>
            <a:ext cx="5393675" cy="444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4:notes"/>
          <p:cNvSpPr/>
          <p:nvPr>
            <p:ph idx="2" type="sldImg"/>
          </p:nvPr>
        </p:nvSpPr>
        <p:spPr>
          <a:xfrm>
            <a:off x="1123900" y="740425"/>
            <a:ext cx="4494950" cy="3702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:notes"/>
          <p:cNvSpPr txBox="1"/>
          <p:nvPr>
            <p:ph idx="1" type="body"/>
          </p:nvPr>
        </p:nvSpPr>
        <p:spPr>
          <a:xfrm>
            <a:off x="674200" y="4689500"/>
            <a:ext cx="5393675" cy="444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5:notes"/>
          <p:cNvSpPr/>
          <p:nvPr>
            <p:ph idx="2" type="sldImg"/>
          </p:nvPr>
        </p:nvSpPr>
        <p:spPr>
          <a:xfrm>
            <a:off x="1123900" y="740425"/>
            <a:ext cx="4494950" cy="3702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6:notes"/>
          <p:cNvSpPr txBox="1"/>
          <p:nvPr>
            <p:ph idx="1" type="body"/>
          </p:nvPr>
        </p:nvSpPr>
        <p:spPr>
          <a:xfrm>
            <a:off x="674200" y="4689500"/>
            <a:ext cx="5393675" cy="444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6:notes"/>
          <p:cNvSpPr/>
          <p:nvPr>
            <p:ph idx="2" type="sldImg"/>
          </p:nvPr>
        </p:nvSpPr>
        <p:spPr>
          <a:xfrm>
            <a:off x="1123900" y="740425"/>
            <a:ext cx="4494950" cy="3702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7:notes"/>
          <p:cNvSpPr txBox="1"/>
          <p:nvPr>
            <p:ph idx="1" type="body"/>
          </p:nvPr>
        </p:nvSpPr>
        <p:spPr>
          <a:xfrm>
            <a:off x="674200" y="4689500"/>
            <a:ext cx="5393675" cy="444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7:notes"/>
          <p:cNvSpPr/>
          <p:nvPr>
            <p:ph idx="2" type="sldImg"/>
          </p:nvPr>
        </p:nvSpPr>
        <p:spPr>
          <a:xfrm>
            <a:off x="1123900" y="740425"/>
            <a:ext cx="4494950" cy="3702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8:notes"/>
          <p:cNvSpPr txBox="1"/>
          <p:nvPr>
            <p:ph idx="1" type="body"/>
          </p:nvPr>
        </p:nvSpPr>
        <p:spPr>
          <a:xfrm>
            <a:off x="674200" y="4689500"/>
            <a:ext cx="5393675" cy="444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8:notes"/>
          <p:cNvSpPr/>
          <p:nvPr>
            <p:ph idx="2" type="sldImg"/>
          </p:nvPr>
        </p:nvSpPr>
        <p:spPr>
          <a:xfrm>
            <a:off x="1123900" y="740425"/>
            <a:ext cx="4494950" cy="3702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9:notes"/>
          <p:cNvSpPr txBox="1"/>
          <p:nvPr>
            <p:ph idx="1" type="body"/>
          </p:nvPr>
        </p:nvSpPr>
        <p:spPr>
          <a:xfrm>
            <a:off x="674200" y="4689500"/>
            <a:ext cx="5393675" cy="444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9:notes"/>
          <p:cNvSpPr/>
          <p:nvPr>
            <p:ph idx="2" type="sldImg"/>
          </p:nvPr>
        </p:nvSpPr>
        <p:spPr>
          <a:xfrm>
            <a:off x="1123900" y="740425"/>
            <a:ext cx="4494950" cy="3702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A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4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A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5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5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A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6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6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A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1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A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8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8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A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9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19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1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A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0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20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20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20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2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A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A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2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2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2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2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A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3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3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3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2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A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A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Relationship Id="rId4" Type="http://schemas.openxmlformats.org/officeDocument/2006/relationships/image" Target="../media/image7.png"/><Relationship Id="rId11" Type="http://schemas.openxmlformats.org/officeDocument/2006/relationships/image" Target="../media/image5.png"/><Relationship Id="rId10" Type="http://schemas.openxmlformats.org/officeDocument/2006/relationships/image" Target="../media/image3.jpg"/><Relationship Id="rId9" Type="http://schemas.openxmlformats.org/officeDocument/2006/relationships/image" Target="../media/image12.png"/><Relationship Id="rId5" Type="http://schemas.openxmlformats.org/officeDocument/2006/relationships/image" Target="../media/image6.png"/><Relationship Id="rId6" Type="http://schemas.openxmlformats.org/officeDocument/2006/relationships/image" Target="../media/image1.jpg"/><Relationship Id="rId7" Type="http://schemas.openxmlformats.org/officeDocument/2006/relationships/image" Target="../media/image17.png"/><Relationship Id="rId8" Type="http://schemas.openxmlformats.org/officeDocument/2006/relationships/image" Target="../media/image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0.png"/><Relationship Id="rId4" Type="http://schemas.openxmlformats.org/officeDocument/2006/relationships/image" Target="../media/image6.png"/><Relationship Id="rId11" Type="http://schemas.openxmlformats.org/officeDocument/2006/relationships/image" Target="../media/image5.png"/><Relationship Id="rId10" Type="http://schemas.openxmlformats.org/officeDocument/2006/relationships/image" Target="../media/image7.png"/><Relationship Id="rId9" Type="http://schemas.openxmlformats.org/officeDocument/2006/relationships/image" Target="../media/image3.jpg"/><Relationship Id="rId5" Type="http://schemas.openxmlformats.org/officeDocument/2006/relationships/image" Target="../media/image1.jpg"/><Relationship Id="rId6" Type="http://schemas.openxmlformats.org/officeDocument/2006/relationships/image" Target="../media/image17.png"/><Relationship Id="rId7" Type="http://schemas.openxmlformats.org/officeDocument/2006/relationships/image" Target="../media/image8.png"/><Relationship Id="rId8" Type="http://schemas.openxmlformats.org/officeDocument/2006/relationships/image" Target="../media/image1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Relationship Id="rId4" Type="http://schemas.openxmlformats.org/officeDocument/2006/relationships/image" Target="../media/image1.jpg"/><Relationship Id="rId11" Type="http://schemas.openxmlformats.org/officeDocument/2006/relationships/image" Target="../media/image20.png"/><Relationship Id="rId10" Type="http://schemas.openxmlformats.org/officeDocument/2006/relationships/image" Target="../media/image5.png"/><Relationship Id="rId9" Type="http://schemas.openxmlformats.org/officeDocument/2006/relationships/image" Target="../media/image7.png"/><Relationship Id="rId5" Type="http://schemas.openxmlformats.org/officeDocument/2006/relationships/image" Target="../media/image17.png"/><Relationship Id="rId6" Type="http://schemas.openxmlformats.org/officeDocument/2006/relationships/image" Target="../media/image8.png"/><Relationship Id="rId7" Type="http://schemas.openxmlformats.org/officeDocument/2006/relationships/image" Target="../media/image12.png"/><Relationship Id="rId8" Type="http://schemas.openxmlformats.org/officeDocument/2006/relationships/image" Target="../media/image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Relationship Id="rId4" Type="http://schemas.openxmlformats.org/officeDocument/2006/relationships/image" Target="../media/image1.jpg"/><Relationship Id="rId10" Type="http://schemas.openxmlformats.org/officeDocument/2006/relationships/image" Target="../media/image5.png"/><Relationship Id="rId9" Type="http://schemas.openxmlformats.org/officeDocument/2006/relationships/image" Target="../media/image7.png"/><Relationship Id="rId5" Type="http://schemas.openxmlformats.org/officeDocument/2006/relationships/image" Target="../media/image17.png"/><Relationship Id="rId6" Type="http://schemas.openxmlformats.org/officeDocument/2006/relationships/image" Target="../media/image8.png"/><Relationship Id="rId7" Type="http://schemas.openxmlformats.org/officeDocument/2006/relationships/image" Target="../media/image12.png"/><Relationship Id="rId8" Type="http://schemas.openxmlformats.org/officeDocument/2006/relationships/image" Target="../media/image3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6.png"/><Relationship Id="rId4" Type="http://schemas.openxmlformats.org/officeDocument/2006/relationships/image" Target="../media/image6.png"/><Relationship Id="rId11" Type="http://schemas.openxmlformats.org/officeDocument/2006/relationships/image" Target="../media/image5.png"/><Relationship Id="rId10" Type="http://schemas.openxmlformats.org/officeDocument/2006/relationships/image" Target="../media/image7.png"/><Relationship Id="rId9" Type="http://schemas.openxmlformats.org/officeDocument/2006/relationships/image" Target="../media/image3.jpg"/><Relationship Id="rId5" Type="http://schemas.openxmlformats.org/officeDocument/2006/relationships/image" Target="../media/image1.jpg"/><Relationship Id="rId6" Type="http://schemas.openxmlformats.org/officeDocument/2006/relationships/image" Target="../media/image17.png"/><Relationship Id="rId7" Type="http://schemas.openxmlformats.org/officeDocument/2006/relationships/image" Target="../media/image8.png"/><Relationship Id="rId8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Relationship Id="rId4" Type="http://schemas.openxmlformats.org/officeDocument/2006/relationships/image" Target="../media/image4.jpg"/><Relationship Id="rId5" Type="http://schemas.openxmlformats.org/officeDocument/2006/relationships/hyperlink" Target="mailto:sarah-maria.rotschnig@aau.at" TargetMode="External"/><Relationship Id="rId6" Type="http://schemas.openxmlformats.org/officeDocument/2006/relationships/hyperlink" Target="mailto:agnes.turner@aau.at" TargetMode="External"/><Relationship Id="rId7" Type="http://schemas.openxmlformats.org/officeDocument/2006/relationships/image" Target="../media/image13.png"/><Relationship Id="rId8" Type="http://schemas.openxmlformats.org/officeDocument/2006/relationships/image" Target="../media/image1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0.png"/><Relationship Id="rId4" Type="http://schemas.openxmlformats.org/officeDocument/2006/relationships/image" Target="../media/image6.png"/><Relationship Id="rId11" Type="http://schemas.openxmlformats.org/officeDocument/2006/relationships/image" Target="../media/image5.png"/><Relationship Id="rId10" Type="http://schemas.openxmlformats.org/officeDocument/2006/relationships/image" Target="../media/image7.png"/><Relationship Id="rId9" Type="http://schemas.openxmlformats.org/officeDocument/2006/relationships/image" Target="../media/image3.jpg"/><Relationship Id="rId5" Type="http://schemas.openxmlformats.org/officeDocument/2006/relationships/image" Target="../media/image1.jpg"/><Relationship Id="rId6" Type="http://schemas.openxmlformats.org/officeDocument/2006/relationships/image" Target="../media/image17.png"/><Relationship Id="rId7" Type="http://schemas.openxmlformats.org/officeDocument/2006/relationships/image" Target="../media/image8.png"/><Relationship Id="rId8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3.png"/><Relationship Id="rId4" Type="http://schemas.openxmlformats.org/officeDocument/2006/relationships/image" Target="../media/image6.png"/><Relationship Id="rId11" Type="http://schemas.openxmlformats.org/officeDocument/2006/relationships/image" Target="../media/image5.png"/><Relationship Id="rId10" Type="http://schemas.openxmlformats.org/officeDocument/2006/relationships/image" Target="../media/image7.png"/><Relationship Id="rId9" Type="http://schemas.openxmlformats.org/officeDocument/2006/relationships/image" Target="../media/image3.jpg"/><Relationship Id="rId5" Type="http://schemas.openxmlformats.org/officeDocument/2006/relationships/image" Target="../media/image1.jpg"/><Relationship Id="rId6" Type="http://schemas.openxmlformats.org/officeDocument/2006/relationships/image" Target="../media/image17.png"/><Relationship Id="rId7" Type="http://schemas.openxmlformats.org/officeDocument/2006/relationships/image" Target="../media/image8.png"/><Relationship Id="rId8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0.png"/><Relationship Id="rId4" Type="http://schemas.openxmlformats.org/officeDocument/2006/relationships/image" Target="../media/image6.png"/><Relationship Id="rId11" Type="http://schemas.openxmlformats.org/officeDocument/2006/relationships/image" Target="../media/image5.png"/><Relationship Id="rId10" Type="http://schemas.openxmlformats.org/officeDocument/2006/relationships/image" Target="../media/image7.png"/><Relationship Id="rId9" Type="http://schemas.openxmlformats.org/officeDocument/2006/relationships/image" Target="../media/image3.jpg"/><Relationship Id="rId5" Type="http://schemas.openxmlformats.org/officeDocument/2006/relationships/image" Target="../media/image1.jpg"/><Relationship Id="rId6" Type="http://schemas.openxmlformats.org/officeDocument/2006/relationships/image" Target="../media/image17.png"/><Relationship Id="rId7" Type="http://schemas.openxmlformats.org/officeDocument/2006/relationships/image" Target="../media/image8.png"/><Relationship Id="rId8" Type="http://schemas.openxmlformats.org/officeDocument/2006/relationships/image" Target="../media/image1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1.jpg"/><Relationship Id="rId10" Type="http://schemas.openxmlformats.org/officeDocument/2006/relationships/image" Target="../media/image5.png"/><Relationship Id="rId9" Type="http://schemas.openxmlformats.org/officeDocument/2006/relationships/image" Target="../media/image7.png"/><Relationship Id="rId5" Type="http://schemas.openxmlformats.org/officeDocument/2006/relationships/image" Target="../media/image17.png"/><Relationship Id="rId6" Type="http://schemas.openxmlformats.org/officeDocument/2006/relationships/image" Target="../media/image8.png"/><Relationship Id="rId7" Type="http://schemas.openxmlformats.org/officeDocument/2006/relationships/image" Target="../media/image12.png"/><Relationship Id="rId8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3.png"/><Relationship Id="rId4" Type="http://schemas.openxmlformats.org/officeDocument/2006/relationships/image" Target="../media/image6.png"/><Relationship Id="rId11" Type="http://schemas.openxmlformats.org/officeDocument/2006/relationships/image" Target="../media/image5.png"/><Relationship Id="rId10" Type="http://schemas.openxmlformats.org/officeDocument/2006/relationships/image" Target="../media/image7.png"/><Relationship Id="rId9" Type="http://schemas.openxmlformats.org/officeDocument/2006/relationships/image" Target="../media/image3.jpg"/><Relationship Id="rId5" Type="http://schemas.openxmlformats.org/officeDocument/2006/relationships/image" Target="../media/image1.jpg"/><Relationship Id="rId6" Type="http://schemas.openxmlformats.org/officeDocument/2006/relationships/image" Target="../media/image17.png"/><Relationship Id="rId7" Type="http://schemas.openxmlformats.org/officeDocument/2006/relationships/image" Target="../media/image8.png"/><Relationship Id="rId8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1.jpg"/><Relationship Id="rId11" Type="http://schemas.openxmlformats.org/officeDocument/2006/relationships/image" Target="../media/image27.png"/><Relationship Id="rId10" Type="http://schemas.openxmlformats.org/officeDocument/2006/relationships/image" Target="../media/image5.png"/><Relationship Id="rId9" Type="http://schemas.openxmlformats.org/officeDocument/2006/relationships/image" Target="../media/image7.png"/><Relationship Id="rId5" Type="http://schemas.openxmlformats.org/officeDocument/2006/relationships/image" Target="../media/image17.png"/><Relationship Id="rId6" Type="http://schemas.openxmlformats.org/officeDocument/2006/relationships/image" Target="../media/image8.png"/><Relationship Id="rId7" Type="http://schemas.openxmlformats.org/officeDocument/2006/relationships/image" Target="../media/image12.png"/><Relationship Id="rId8" Type="http://schemas.openxmlformats.org/officeDocument/2006/relationships/image" Target="../media/image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3.png"/><Relationship Id="rId4" Type="http://schemas.openxmlformats.org/officeDocument/2006/relationships/image" Target="../media/image6.png"/><Relationship Id="rId11" Type="http://schemas.openxmlformats.org/officeDocument/2006/relationships/image" Target="../media/image5.png"/><Relationship Id="rId10" Type="http://schemas.openxmlformats.org/officeDocument/2006/relationships/image" Target="../media/image7.png"/><Relationship Id="rId9" Type="http://schemas.openxmlformats.org/officeDocument/2006/relationships/image" Target="../media/image3.jpg"/><Relationship Id="rId5" Type="http://schemas.openxmlformats.org/officeDocument/2006/relationships/image" Target="../media/image1.jpg"/><Relationship Id="rId6" Type="http://schemas.openxmlformats.org/officeDocument/2006/relationships/image" Target="../media/image17.png"/><Relationship Id="rId7" Type="http://schemas.openxmlformats.org/officeDocument/2006/relationships/image" Target="../media/image8.png"/><Relationship Id="rId8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1028700" y="807471"/>
            <a:ext cx="8415441" cy="8229600"/>
          </a:xfrm>
          <a:custGeom>
            <a:rect b="b" l="l" r="r" t="t"/>
            <a:pathLst>
              <a:path extrusionOk="0" h="8229600" w="8415441">
                <a:moveTo>
                  <a:pt x="0" y="0"/>
                </a:moveTo>
                <a:lnTo>
                  <a:pt x="8415441" y="0"/>
                </a:lnTo>
                <a:lnTo>
                  <a:pt x="8415441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5" name="Google Shape;85;p1"/>
          <p:cNvSpPr txBox="1"/>
          <p:nvPr/>
        </p:nvSpPr>
        <p:spPr>
          <a:xfrm>
            <a:off x="9906957" y="7009205"/>
            <a:ext cx="6862994" cy="91287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556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AT" sz="4800" u="none" cap="none" strike="noStrike">
                <a:solidFill>
                  <a:srgbClr val="00A8B5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in Creative Writing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9902425" y="4011750"/>
            <a:ext cx="7478100" cy="19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AT" sz="8000" u="none" cap="none" strike="noStrike">
                <a:solidFill>
                  <a:srgbClr val="000000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ARTIFICIAL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AT" sz="8000" u="none" cap="none" strike="noStrike">
                <a:solidFill>
                  <a:srgbClr val="000000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INTELLIGENCE</a:t>
            </a:r>
            <a:endParaRPr/>
          </a:p>
        </p:txBody>
      </p:sp>
      <p:sp>
        <p:nvSpPr>
          <p:cNvPr id="87" name="Google Shape;87;p1"/>
          <p:cNvSpPr/>
          <p:nvPr/>
        </p:nvSpPr>
        <p:spPr>
          <a:xfrm>
            <a:off x="9906957" y="807471"/>
            <a:ext cx="2915441" cy="2050988"/>
          </a:xfrm>
          <a:custGeom>
            <a:rect b="b" l="l" r="r" t="t"/>
            <a:pathLst>
              <a:path extrusionOk="0" h="2050988" w="2915441">
                <a:moveTo>
                  <a:pt x="0" y="0"/>
                </a:moveTo>
                <a:lnTo>
                  <a:pt x="2915440" y="0"/>
                </a:lnTo>
                <a:lnTo>
                  <a:pt x="2915440" y="2050988"/>
                </a:lnTo>
                <a:lnTo>
                  <a:pt x="0" y="205098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3560" l="0" r="-6242" t="-27458"/>
            </a:stretch>
          </a:blipFill>
          <a:ln>
            <a:noFill/>
          </a:ln>
        </p:spPr>
      </p:sp>
      <p:sp>
        <p:nvSpPr>
          <p:cNvPr id="88" name="Google Shape;88;p1"/>
          <p:cNvSpPr/>
          <p:nvPr/>
        </p:nvSpPr>
        <p:spPr>
          <a:xfrm>
            <a:off x="11870799" y="9349814"/>
            <a:ext cx="1829615" cy="662662"/>
          </a:xfrm>
          <a:custGeom>
            <a:rect b="b" l="l" r="r" t="t"/>
            <a:pathLst>
              <a:path extrusionOk="0" h="662662" w="1829615">
                <a:moveTo>
                  <a:pt x="0" y="0"/>
                </a:moveTo>
                <a:lnTo>
                  <a:pt x="1829615" y="0"/>
                </a:lnTo>
                <a:lnTo>
                  <a:pt x="1829615" y="662662"/>
                </a:lnTo>
                <a:lnTo>
                  <a:pt x="0" y="6626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9" name="Google Shape;89;p1"/>
          <p:cNvSpPr/>
          <p:nvPr/>
        </p:nvSpPr>
        <p:spPr>
          <a:xfrm>
            <a:off x="7012392" y="9258300"/>
            <a:ext cx="2075506" cy="830203"/>
          </a:xfrm>
          <a:custGeom>
            <a:rect b="b" l="l" r="r" t="t"/>
            <a:pathLst>
              <a:path extrusionOk="0" h="830203" w="2075506">
                <a:moveTo>
                  <a:pt x="0" y="0"/>
                </a:moveTo>
                <a:lnTo>
                  <a:pt x="2075506" y="0"/>
                </a:lnTo>
                <a:lnTo>
                  <a:pt x="2075506" y="830203"/>
                </a:lnTo>
                <a:lnTo>
                  <a:pt x="0" y="83020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0" name="Google Shape;90;p1"/>
          <p:cNvSpPr/>
          <p:nvPr/>
        </p:nvSpPr>
        <p:spPr>
          <a:xfrm>
            <a:off x="9232185" y="9364434"/>
            <a:ext cx="2491657" cy="639332"/>
          </a:xfrm>
          <a:custGeom>
            <a:rect b="b" l="l" r="r" t="t"/>
            <a:pathLst>
              <a:path extrusionOk="0" h="639332" w="2491657">
                <a:moveTo>
                  <a:pt x="0" y="0"/>
                </a:moveTo>
                <a:lnTo>
                  <a:pt x="2491657" y="0"/>
                </a:lnTo>
                <a:lnTo>
                  <a:pt x="2491657" y="639332"/>
                </a:lnTo>
                <a:lnTo>
                  <a:pt x="0" y="6393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1" name="Google Shape;91;p1"/>
          <p:cNvSpPr/>
          <p:nvPr/>
        </p:nvSpPr>
        <p:spPr>
          <a:xfrm>
            <a:off x="13847371" y="9426615"/>
            <a:ext cx="2654661" cy="538300"/>
          </a:xfrm>
          <a:custGeom>
            <a:rect b="b" l="l" r="r" t="t"/>
            <a:pathLst>
              <a:path extrusionOk="0" h="538300" w="2654661">
                <a:moveTo>
                  <a:pt x="0" y="0"/>
                </a:moveTo>
                <a:lnTo>
                  <a:pt x="2654660" y="0"/>
                </a:lnTo>
                <a:lnTo>
                  <a:pt x="2654660" y="538301"/>
                </a:lnTo>
                <a:lnTo>
                  <a:pt x="0" y="5383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2" name="Google Shape;92;p1"/>
          <p:cNvSpPr/>
          <p:nvPr/>
        </p:nvSpPr>
        <p:spPr>
          <a:xfrm>
            <a:off x="1785969" y="9301353"/>
            <a:ext cx="2438681" cy="744096"/>
          </a:xfrm>
          <a:custGeom>
            <a:rect b="b" l="l" r="r" t="t"/>
            <a:pathLst>
              <a:path extrusionOk="0" h="744096" w="2438681">
                <a:moveTo>
                  <a:pt x="0" y="0"/>
                </a:moveTo>
                <a:lnTo>
                  <a:pt x="2438680" y="0"/>
                </a:lnTo>
                <a:lnTo>
                  <a:pt x="2438680" y="744096"/>
                </a:lnTo>
                <a:lnTo>
                  <a:pt x="0" y="74409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3" name="Google Shape;93;p1"/>
          <p:cNvSpPr/>
          <p:nvPr/>
        </p:nvSpPr>
        <p:spPr>
          <a:xfrm>
            <a:off x="4292955" y="9426615"/>
            <a:ext cx="2575149" cy="618834"/>
          </a:xfrm>
          <a:custGeom>
            <a:rect b="b" l="l" r="r" t="t"/>
            <a:pathLst>
              <a:path extrusionOk="0" h="618834" w="2575149">
                <a:moveTo>
                  <a:pt x="0" y="0"/>
                </a:moveTo>
                <a:lnTo>
                  <a:pt x="2575149" y="0"/>
                </a:lnTo>
                <a:lnTo>
                  <a:pt x="2575149" y="618834"/>
                </a:lnTo>
                <a:lnTo>
                  <a:pt x="0" y="6188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4" name="Google Shape;94;p1"/>
          <p:cNvSpPr txBox="1"/>
          <p:nvPr/>
        </p:nvSpPr>
        <p:spPr>
          <a:xfrm>
            <a:off x="14173200" y="2078689"/>
            <a:ext cx="2819400" cy="9464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AT" sz="750" u="none" cap="none" strike="noStrik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Funded by the European Union. Views and opinions expressed are however those of the author(s) only and do not necessarily reflect those of the European Union or OeAD-GmbH. Neither the European Union nor the granting authority can be held responsible for them.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5" name="Google Shape;95;p1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14173200" y="1409700"/>
            <a:ext cx="2967241" cy="6225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0"/>
          <p:cNvSpPr txBox="1"/>
          <p:nvPr/>
        </p:nvSpPr>
        <p:spPr>
          <a:xfrm>
            <a:off x="918959" y="698886"/>
            <a:ext cx="11044441" cy="123110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AT" sz="4000">
                <a:solidFill>
                  <a:srgbClr val="000000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Research at the Institute for Instructional and School Development (IUS):</a:t>
            </a:r>
            <a:endParaRPr/>
          </a:p>
        </p:txBody>
      </p:sp>
      <p:sp>
        <p:nvSpPr>
          <p:cNvPr id="276" name="Google Shape;276;p10"/>
          <p:cNvSpPr/>
          <p:nvPr/>
        </p:nvSpPr>
        <p:spPr>
          <a:xfrm>
            <a:off x="11145383" y="2737791"/>
            <a:ext cx="5714813" cy="5947768"/>
          </a:xfrm>
          <a:custGeom>
            <a:rect b="b" l="l" r="r" t="t"/>
            <a:pathLst>
              <a:path extrusionOk="0" h="5947768" w="5714813">
                <a:moveTo>
                  <a:pt x="0" y="0"/>
                </a:moveTo>
                <a:lnTo>
                  <a:pt x="5714813" y="0"/>
                </a:lnTo>
                <a:lnTo>
                  <a:pt x="5714813" y="5947768"/>
                </a:lnTo>
                <a:lnTo>
                  <a:pt x="0" y="594776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77" name="Google Shape;277;p10"/>
          <p:cNvSpPr/>
          <p:nvPr/>
        </p:nvSpPr>
        <p:spPr>
          <a:xfrm>
            <a:off x="11870799" y="9349814"/>
            <a:ext cx="1829615" cy="662662"/>
          </a:xfrm>
          <a:custGeom>
            <a:rect b="b" l="l" r="r" t="t"/>
            <a:pathLst>
              <a:path extrusionOk="0" h="662662" w="1829615">
                <a:moveTo>
                  <a:pt x="0" y="0"/>
                </a:moveTo>
                <a:lnTo>
                  <a:pt x="1829615" y="0"/>
                </a:lnTo>
                <a:lnTo>
                  <a:pt x="1829615" y="662662"/>
                </a:lnTo>
                <a:lnTo>
                  <a:pt x="0" y="6626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78" name="Google Shape;278;p10"/>
          <p:cNvSpPr/>
          <p:nvPr/>
        </p:nvSpPr>
        <p:spPr>
          <a:xfrm>
            <a:off x="7012392" y="9258300"/>
            <a:ext cx="2075506" cy="830203"/>
          </a:xfrm>
          <a:custGeom>
            <a:rect b="b" l="l" r="r" t="t"/>
            <a:pathLst>
              <a:path extrusionOk="0" h="830203" w="2075506">
                <a:moveTo>
                  <a:pt x="0" y="0"/>
                </a:moveTo>
                <a:lnTo>
                  <a:pt x="2075506" y="0"/>
                </a:lnTo>
                <a:lnTo>
                  <a:pt x="2075506" y="830203"/>
                </a:lnTo>
                <a:lnTo>
                  <a:pt x="0" y="83020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79" name="Google Shape;279;p10"/>
          <p:cNvSpPr/>
          <p:nvPr/>
        </p:nvSpPr>
        <p:spPr>
          <a:xfrm>
            <a:off x="9232185" y="9364434"/>
            <a:ext cx="2491657" cy="639332"/>
          </a:xfrm>
          <a:custGeom>
            <a:rect b="b" l="l" r="r" t="t"/>
            <a:pathLst>
              <a:path extrusionOk="0" h="639332" w="2491657">
                <a:moveTo>
                  <a:pt x="0" y="0"/>
                </a:moveTo>
                <a:lnTo>
                  <a:pt x="2491657" y="0"/>
                </a:lnTo>
                <a:lnTo>
                  <a:pt x="2491657" y="639332"/>
                </a:lnTo>
                <a:lnTo>
                  <a:pt x="0" y="6393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80" name="Google Shape;280;p10"/>
          <p:cNvSpPr/>
          <p:nvPr/>
        </p:nvSpPr>
        <p:spPr>
          <a:xfrm>
            <a:off x="13847371" y="9426615"/>
            <a:ext cx="2654661" cy="538300"/>
          </a:xfrm>
          <a:custGeom>
            <a:rect b="b" l="l" r="r" t="t"/>
            <a:pathLst>
              <a:path extrusionOk="0" h="538300" w="2654661">
                <a:moveTo>
                  <a:pt x="0" y="0"/>
                </a:moveTo>
                <a:lnTo>
                  <a:pt x="2654660" y="0"/>
                </a:lnTo>
                <a:lnTo>
                  <a:pt x="2654660" y="538301"/>
                </a:lnTo>
                <a:lnTo>
                  <a:pt x="0" y="5383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81" name="Google Shape;281;p10"/>
          <p:cNvSpPr/>
          <p:nvPr/>
        </p:nvSpPr>
        <p:spPr>
          <a:xfrm>
            <a:off x="1785969" y="9301353"/>
            <a:ext cx="2438681" cy="744096"/>
          </a:xfrm>
          <a:custGeom>
            <a:rect b="b" l="l" r="r" t="t"/>
            <a:pathLst>
              <a:path extrusionOk="0" h="744096" w="2438681">
                <a:moveTo>
                  <a:pt x="0" y="0"/>
                </a:moveTo>
                <a:lnTo>
                  <a:pt x="2438680" y="0"/>
                </a:lnTo>
                <a:lnTo>
                  <a:pt x="2438680" y="744096"/>
                </a:lnTo>
                <a:lnTo>
                  <a:pt x="0" y="74409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82" name="Google Shape;282;p10"/>
          <p:cNvSpPr/>
          <p:nvPr/>
        </p:nvSpPr>
        <p:spPr>
          <a:xfrm>
            <a:off x="4292955" y="9426615"/>
            <a:ext cx="2575149" cy="618834"/>
          </a:xfrm>
          <a:custGeom>
            <a:rect b="b" l="l" r="r" t="t"/>
            <a:pathLst>
              <a:path extrusionOk="0" h="618834" w="2575149">
                <a:moveTo>
                  <a:pt x="0" y="0"/>
                </a:moveTo>
                <a:lnTo>
                  <a:pt x="2575149" y="0"/>
                </a:lnTo>
                <a:lnTo>
                  <a:pt x="2575149" y="618834"/>
                </a:lnTo>
                <a:lnTo>
                  <a:pt x="0" y="6188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83" name="Google Shape;283;p10"/>
          <p:cNvSpPr/>
          <p:nvPr/>
        </p:nvSpPr>
        <p:spPr>
          <a:xfrm>
            <a:off x="11806195" y="209782"/>
            <a:ext cx="2398901" cy="1687606"/>
          </a:xfrm>
          <a:custGeom>
            <a:rect b="b" l="l" r="r" t="t"/>
            <a:pathLst>
              <a:path extrusionOk="0" h="1687606" w="2398901">
                <a:moveTo>
                  <a:pt x="0" y="0"/>
                </a:moveTo>
                <a:lnTo>
                  <a:pt x="2398900" y="0"/>
                </a:lnTo>
                <a:lnTo>
                  <a:pt x="2398900" y="1687607"/>
                </a:lnTo>
                <a:lnTo>
                  <a:pt x="0" y="16876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 b="-23560" l="0" r="-6242" t="-27458"/>
            </a:stretch>
          </a:blipFill>
          <a:ln>
            <a:noFill/>
          </a:ln>
        </p:spPr>
      </p:sp>
      <p:pic>
        <p:nvPicPr>
          <p:cNvPr id="284" name="Google Shape;284;p10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14401800" y="742328"/>
            <a:ext cx="2967241" cy="622513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10"/>
          <p:cNvSpPr/>
          <p:nvPr/>
        </p:nvSpPr>
        <p:spPr>
          <a:xfrm>
            <a:off x="782183" y="2206624"/>
            <a:ext cx="9962017" cy="67806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AT" sz="21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The IUS investigates institutional, organizational, and individual factors influencing the Austrian school system. Using interdisciplinary and multi-methodological approaches, it focuses on:</a:t>
            </a:r>
            <a:endParaRPr/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de-AT" sz="21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Governance and Educational Reforms:</a:t>
            </a:r>
            <a:r>
              <a:rPr lang="de-AT" sz="21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Evaluating the effectiveness of quality development initiatives and the role of research in supporting school reforms.</a:t>
            </a:r>
            <a:endParaRPr/>
          </a:p>
          <a:p>
            <a:pPr indent="-20955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None/>
            </a:pPr>
            <a:r>
              <a:t/>
            </a:r>
            <a:endParaRPr sz="21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de-AT" sz="21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School and Instructional Development:</a:t>
            </a:r>
            <a:r>
              <a:rPr lang="de-AT" sz="21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Analyzing the impact of reforms on teaching practices and teachers' reflective capacities.</a:t>
            </a:r>
            <a:endParaRPr/>
          </a:p>
          <a:p>
            <a:pPr indent="-20955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None/>
            </a:pPr>
            <a:r>
              <a:t/>
            </a:r>
            <a:endParaRPr sz="21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de-AT" sz="21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Learning and Motivation Research:</a:t>
            </a:r>
            <a:r>
              <a:rPr lang="de-AT" sz="21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Studying how personal traits, learning environments, and cognitive-affective factors influence student success.</a:t>
            </a:r>
            <a:endParaRPr/>
          </a:p>
          <a:p>
            <a:pPr indent="-20955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None/>
            </a:pPr>
            <a:r>
              <a:t/>
            </a:r>
            <a:endParaRPr sz="21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de-AT" sz="21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Cooperation in Education:</a:t>
            </a:r>
            <a:r>
              <a:rPr lang="de-AT" sz="21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Examining collaboration patterns within and between schools, with a focus on governance structures and reform implementation.</a:t>
            </a:r>
            <a:endParaRPr sz="21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1"/>
          <p:cNvSpPr/>
          <p:nvPr/>
        </p:nvSpPr>
        <p:spPr>
          <a:xfrm>
            <a:off x="11870799" y="9349814"/>
            <a:ext cx="1829615" cy="662662"/>
          </a:xfrm>
          <a:custGeom>
            <a:rect b="b" l="l" r="r" t="t"/>
            <a:pathLst>
              <a:path extrusionOk="0" h="662662" w="1829615">
                <a:moveTo>
                  <a:pt x="0" y="0"/>
                </a:moveTo>
                <a:lnTo>
                  <a:pt x="1829615" y="0"/>
                </a:lnTo>
                <a:lnTo>
                  <a:pt x="1829615" y="662662"/>
                </a:lnTo>
                <a:lnTo>
                  <a:pt x="0" y="6626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91" name="Google Shape;291;p11"/>
          <p:cNvSpPr/>
          <p:nvPr/>
        </p:nvSpPr>
        <p:spPr>
          <a:xfrm>
            <a:off x="7012392" y="9258300"/>
            <a:ext cx="2075506" cy="830203"/>
          </a:xfrm>
          <a:custGeom>
            <a:rect b="b" l="l" r="r" t="t"/>
            <a:pathLst>
              <a:path extrusionOk="0" h="830203" w="2075506">
                <a:moveTo>
                  <a:pt x="0" y="0"/>
                </a:moveTo>
                <a:lnTo>
                  <a:pt x="2075506" y="0"/>
                </a:lnTo>
                <a:lnTo>
                  <a:pt x="2075506" y="830203"/>
                </a:lnTo>
                <a:lnTo>
                  <a:pt x="0" y="83020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92" name="Google Shape;292;p11"/>
          <p:cNvSpPr/>
          <p:nvPr/>
        </p:nvSpPr>
        <p:spPr>
          <a:xfrm>
            <a:off x="9232185" y="9364434"/>
            <a:ext cx="2491657" cy="639332"/>
          </a:xfrm>
          <a:custGeom>
            <a:rect b="b" l="l" r="r" t="t"/>
            <a:pathLst>
              <a:path extrusionOk="0" h="639332" w="2491657">
                <a:moveTo>
                  <a:pt x="0" y="0"/>
                </a:moveTo>
                <a:lnTo>
                  <a:pt x="2491657" y="0"/>
                </a:lnTo>
                <a:lnTo>
                  <a:pt x="2491657" y="639332"/>
                </a:lnTo>
                <a:lnTo>
                  <a:pt x="0" y="6393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93" name="Google Shape;293;p11"/>
          <p:cNvSpPr/>
          <p:nvPr/>
        </p:nvSpPr>
        <p:spPr>
          <a:xfrm>
            <a:off x="13847371" y="9426615"/>
            <a:ext cx="2654661" cy="538300"/>
          </a:xfrm>
          <a:custGeom>
            <a:rect b="b" l="l" r="r" t="t"/>
            <a:pathLst>
              <a:path extrusionOk="0" h="538300" w="2654661">
                <a:moveTo>
                  <a:pt x="0" y="0"/>
                </a:moveTo>
                <a:lnTo>
                  <a:pt x="2654660" y="0"/>
                </a:lnTo>
                <a:lnTo>
                  <a:pt x="2654660" y="538301"/>
                </a:lnTo>
                <a:lnTo>
                  <a:pt x="0" y="5383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94" name="Google Shape;294;p11"/>
          <p:cNvSpPr/>
          <p:nvPr/>
        </p:nvSpPr>
        <p:spPr>
          <a:xfrm>
            <a:off x="1785969" y="9301353"/>
            <a:ext cx="2438681" cy="744096"/>
          </a:xfrm>
          <a:custGeom>
            <a:rect b="b" l="l" r="r" t="t"/>
            <a:pathLst>
              <a:path extrusionOk="0" h="744096" w="2438681">
                <a:moveTo>
                  <a:pt x="0" y="0"/>
                </a:moveTo>
                <a:lnTo>
                  <a:pt x="2438680" y="0"/>
                </a:lnTo>
                <a:lnTo>
                  <a:pt x="2438680" y="744096"/>
                </a:lnTo>
                <a:lnTo>
                  <a:pt x="0" y="74409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95" name="Google Shape;295;p11"/>
          <p:cNvSpPr/>
          <p:nvPr/>
        </p:nvSpPr>
        <p:spPr>
          <a:xfrm>
            <a:off x="4292955" y="9426615"/>
            <a:ext cx="2575149" cy="618834"/>
          </a:xfrm>
          <a:custGeom>
            <a:rect b="b" l="l" r="r" t="t"/>
            <a:pathLst>
              <a:path extrusionOk="0" h="618834" w="2575149">
                <a:moveTo>
                  <a:pt x="0" y="0"/>
                </a:moveTo>
                <a:lnTo>
                  <a:pt x="2575149" y="0"/>
                </a:lnTo>
                <a:lnTo>
                  <a:pt x="2575149" y="618834"/>
                </a:lnTo>
                <a:lnTo>
                  <a:pt x="0" y="6188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96" name="Google Shape;296;p11"/>
          <p:cNvSpPr/>
          <p:nvPr/>
        </p:nvSpPr>
        <p:spPr>
          <a:xfrm>
            <a:off x="11806195" y="209782"/>
            <a:ext cx="2398901" cy="1687606"/>
          </a:xfrm>
          <a:custGeom>
            <a:rect b="b" l="l" r="r" t="t"/>
            <a:pathLst>
              <a:path extrusionOk="0" h="1687606" w="2398901">
                <a:moveTo>
                  <a:pt x="0" y="0"/>
                </a:moveTo>
                <a:lnTo>
                  <a:pt x="2398900" y="0"/>
                </a:lnTo>
                <a:lnTo>
                  <a:pt x="2398900" y="1687607"/>
                </a:lnTo>
                <a:lnTo>
                  <a:pt x="0" y="16876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-23560" l="0" r="-6242" t="-27458"/>
            </a:stretch>
          </a:blipFill>
          <a:ln>
            <a:noFill/>
          </a:ln>
        </p:spPr>
      </p:sp>
      <p:pic>
        <p:nvPicPr>
          <p:cNvPr id="297" name="Google Shape;297;p11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4401800" y="742328"/>
            <a:ext cx="2967241" cy="622513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p11"/>
          <p:cNvSpPr/>
          <p:nvPr/>
        </p:nvSpPr>
        <p:spPr>
          <a:xfrm>
            <a:off x="610150" y="1965976"/>
            <a:ext cx="10535233" cy="6832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AT" sz="30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Active and Collaborative Participation:</a:t>
            </a:r>
            <a:r>
              <a:rPr b="0" i="0" lang="de-AT" sz="30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Involves co-developing research questions, data collection, and result analysis.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AT" sz="30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Open Dialogue:</a:t>
            </a:r>
            <a:r>
              <a:rPr b="0" i="0" lang="de-AT" sz="30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Encourages knowledge exchange and shared understanding between researchers and participants.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AT" sz="30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Empowerment:</a:t>
            </a:r>
            <a:r>
              <a:rPr b="0" i="0" lang="de-AT" sz="30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Aims to strengthen participants’ knowledge and voice within their context, as seen in the wrAIte project.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AT" sz="30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Action-Oriented Outcomes:</a:t>
            </a:r>
            <a:r>
              <a:rPr b="0" i="0" lang="de-AT" sz="30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Seeks to improve social situations beyond knowledge generation, as in wrAIte. </a:t>
            </a:r>
            <a:endParaRPr/>
          </a:p>
        </p:txBody>
      </p:sp>
      <p:sp>
        <p:nvSpPr>
          <p:cNvPr id="299" name="Google Shape;299;p11"/>
          <p:cNvSpPr/>
          <p:nvPr/>
        </p:nvSpPr>
        <p:spPr>
          <a:xfrm>
            <a:off x="11145383" y="2737791"/>
            <a:ext cx="5714813" cy="5947768"/>
          </a:xfrm>
          <a:custGeom>
            <a:rect b="b" l="l" r="r" t="t"/>
            <a:pathLst>
              <a:path extrusionOk="0" h="5947768" w="5714813">
                <a:moveTo>
                  <a:pt x="0" y="0"/>
                </a:moveTo>
                <a:lnTo>
                  <a:pt x="5714813" y="0"/>
                </a:lnTo>
                <a:lnTo>
                  <a:pt x="5714813" y="5947768"/>
                </a:lnTo>
                <a:lnTo>
                  <a:pt x="0" y="594776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1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00" name="Google Shape;300;p11"/>
          <p:cNvSpPr txBox="1"/>
          <p:nvPr/>
        </p:nvSpPr>
        <p:spPr>
          <a:xfrm>
            <a:off x="762000" y="698886"/>
            <a:ext cx="10961842" cy="123110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AT" sz="4000">
                <a:solidFill>
                  <a:srgbClr val="000000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Participatory Research as a Methodological Approach 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12"/>
          <p:cNvSpPr/>
          <p:nvPr/>
        </p:nvSpPr>
        <p:spPr>
          <a:xfrm>
            <a:off x="11870799" y="9349814"/>
            <a:ext cx="1829615" cy="662662"/>
          </a:xfrm>
          <a:custGeom>
            <a:rect b="b" l="l" r="r" t="t"/>
            <a:pathLst>
              <a:path extrusionOk="0" h="662662" w="1829615">
                <a:moveTo>
                  <a:pt x="0" y="0"/>
                </a:moveTo>
                <a:lnTo>
                  <a:pt x="1829615" y="0"/>
                </a:lnTo>
                <a:lnTo>
                  <a:pt x="1829615" y="662662"/>
                </a:lnTo>
                <a:lnTo>
                  <a:pt x="0" y="6626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06" name="Google Shape;306;p12"/>
          <p:cNvSpPr/>
          <p:nvPr/>
        </p:nvSpPr>
        <p:spPr>
          <a:xfrm>
            <a:off x="7012392" y="9258300"/>
            <a:ext cx="2075506" cy="830203"/>
          </a:xfrm>
          <a:custGeom>
            <a:rect b="b" l="l" r="r" t="t"/>
            <a:pathLst>
              <a:path extrusionOk="0" h="830203" w="2075506">
                <a:moveTo>
                  <a:pt x="0" y="0"/>
                </a:moveTo>
                <a:lnTo>
                  <a:pt x="2075506" y="0"/>
                </a:lnTo>
                <a:lnTo>
                  <a:pt x="2075506" y="830203"/>
                </a:lnTo>
                <a:lnTo>
                  <a:pt x="0" y="83020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07" name="Google Shape;307;p12"/>
          <p:cNvSpPr/>
          <p:nvPr/>
        </p:nvSpPr>
        <p:spPr>
          <a:xfrm>
            <a:off x="9232185" y="9364434"/>
            <a:ext cx="2491657" cy="639332"/>
          </a:xfrm>
          <a:custGeom>
            <a:rect b="b" l="l" r="r" t="t"/>
            <a:pathLst>
              <a:path extrusionOk="0" h="639332" w="2491657">
                <a:moveTo>
                  <a:pt x="0" y="0"/>
                </a:moveTo>
                <a:lnTo>
                  <a:pt x="2491657" y="0"/>
                </a:lnTo>
                <a:lnTo>
                  <a:pt x="2491657" y="639332"/>
                </a:lnTo>
                <a:lnTo>
                  <a:pt x="0" y="6393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08" name="Google Shape;308;p12"/>
          <p:cNvSpPr/>
          <p:nvPr/>
        </p:nvSpPr>
        <p:spPr>
          <a:xfrm>
            <a:off x="13847371" y="9426615"/>
            <a:ext cx="2654661" cy="538300"/>
          </a:xfrm>
          <a:custGeom>
            <a:rect b="b" l="l" r="r" t="t"/>
            <a:pathLst>
              <a:path extrusionOk="0" h="538300" w="2654661">
                <a:moveTo>
                  <a:pt x="0" y="0"/>
                </a:moveTo>
                <a:lnTo>
                  <a:pt x="2654660" y="0"/>
                </a:lnTo>
                <a:lnTo>
                  <a:pt x="2654660" y="538301"/>
                </a:lnTo>
                <a:lnTo>
                  <a:pt x="0" y="5383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09" name="Google Shape;309;p12"/>
          <p:cNvSpPr/>
          <p:nvPr/>
        </p:nvSpPr>
        <p:spPr>
          <a:xfrm>
            <a:off x="1785969" y="9301353"/>
            <a:ext cx="2438681" cy="744096"/>
          </a:xfrm>
          <a:custGeom>
            <a:rect b="b" l="l" r="r" t="t"/>
            <a:pathLst>
              <a:path extrusionOk="0" h="744096" w="2438681">
                <a:moveTo>
                  <a:pt x="0" y="0"/>
                </a:moveTo>
                <a:lnTo>
                  <a:pt x="2438680" y="0"/>
                </a:lnTo>
                <a:lnTo>
                  <a:pt x="2438680" y="744096"/>
                </a:lnTo>
                <a:lnTo>
                  <a:pt x="0" y="74409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10" name="Google Shape;310;p12"/>
          <p:cNvSpPr/>
          <p:nvPr/>
        </p:nvSpPr>
        <p:spPr>
          <a:xfrm>
            <a:off x="4292955" y="9426615"/>
            <a:ext cx="2575149" cy="618834"/>
          </a:xfrm>
          <a:custGeom>
            <a:rect b="b" l="l" r="r" t="t"/>
            <a:pathLst>
              <a:path extrusionOk="0" h="618834" w="2575149">
                <a:moveTo>
                  <a:pt x="0" y="0"/>
                </a:moveTo>
                <a:lnTo>
                  <a:pt x="2575149" y="0"/>
                </a:lnTo>
                <a:lnTo>
                  <a:pt x="2575149" y="618834"/>
                </a:lnTo>
                <a:lnTo>
                  <a:pt x="0" y="6188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11" name="Google Shape;311;p12"/>
          <p:cNvSpPr/>
          <p:nvPr/>
        </p:nvSpPr>
        <p:spPr>
          <a:xfrm>
            <a:off x="11806195" y="209782"/>
            <a:ext cx="2398901" cy="1687606"/>
          </a:xfrm>
          <a:custGeom>
            <a:rect b="b" l="l" r="r" t="t"/>
            <a:pathLst>
              <a:path extrusionOk="0" h="1687606" w="2398901">
                <a:moveTo>
                  <a:pt x="0" y="0"/>
                </a:moveTo>
                <a:lnTo>
                  <a:pt x="2398900" y="0"/>
                </a:lnTo>
                <a:lnTo>
                  <a:pt x="2398900" y="1687607"/>
                </a:lnTo>
                <a:lnTo>
                  <a:pt x="0" y="16876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-23560" l="0" r="-6242" t="-27458"/>
            </a:stretch>
          </a:blipFill>
          <a:ln>
            <a:noFill/>
          </a:ln>
        </p:spPr>
      </p:sp>
      <p:pic>
        <p:nvPicPr>
          <p:cNvPr id="312" name="Google Shape;312;p12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4401800" y="742328"/>
            <a:ext cx="2967241" cy="62251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13" name="Google Shape;313;p12"/>
          <p:cNvGrpSpPr/>
          <p:nvPr/>
        </p:nvGrpSpPr>
        <p:grpSpPr>
          <a:xfrm>
            <a:off x="541568" y="460475"/>
            <a:ext cx="7688032" cy="4048798"/>
            <a:chOff x="-17943" y="48606"/>
            <a:chExt cx="3892706" cy="2418043"/>
          </a:xfrm>
        </p:grpSpPr>
        <p:sp>
          <p:nvSpPr>
            <p:cNvPr id="314" name="Google Shape;314;p12"/>
            <p:cNvSpPr/>
            <p:nvPr/>
          </p:nvSpPr>
          <p:spPr>
            <a:xfrm>
              <a:off x="993" y="48606"/>
              <a:ext cx="3873770" cy="2324262"/>
            </a:xfrm>
            <a:prstGeom prst="rect">
              <a:avLst/>
            </a:prstGeom>
            <a:solidFill>
              <a:schemeClr val="accent1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12"/>
            <p:cNvSpPr txBox="1"/>
            <p:nvPr/>
          </p:nvSpPr>
          <p:spPr>
            <a:xfrm>
              <a:off x="-17943" y="142387"/>
              <a:ext cx="3873770" cy="23242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6200" lIns="76200" spcFirstLastPara="1" rIns="76200" wrap="square" tIns="762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000"/>
                <a:buFont typeface="Poppins"/>
                <a:buNone/>
              </a:pPr>
              <a:r>
                <a:rPr lang="de-AT" sz="3000">
                  <a:solidFill>
                    <a:schemeClr val="lt1"/>
                  </a:solidFill>
                  <a:latin typeface="Poppins"/>
                  <a:ea typeface="Poppins"/>
                  <a:cs typeface="Poppins"/>
                  <a:sym typeface="Poppins"/>
                </a:rPr>
                <a:t>WP2: Creative Writing goes AI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050"/>
                </a:spcBef>
                <a:spcAft>
                  <a:spcPts val="0"/>
                </a:spcAft>
                <a:buClr>
                  <a:schemeClr val="dk1"/>
                </a:buClr>
                <a:buSzPts val="3000"/>
                <a:buFont typeface="Calibri"/>
                <a:buNone/>
              </a:pPr>
              <a:r>
                <a:t/>
              </a:r>
              <a:endParaRPr sz="3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-457200" lvl="0" marL="457200" marR="0" rtl="0" algn="ctr">
                <a:lnSpc>
                  <a:spcPct val="90000"/>
                </a:lnSpc>
                <a:spcBef>
                  <a:spcPts val="1050"/>
                </a:spcBef>
                <a:spcAft>
                  <a:spcPts val="0"/>
                </a:spcAft>
                <a:buClr>
                  <a:schemeClr val="lt1"/>
                </a:buClr>
                <a:buSzPts val="3000"/>
                <a:buFont typeface="Arial"/>
                <a:buChar char="•"/>
              </a:pPr>
              <a:r>
                <a:rPr lang="de-AT" sz="3000">
                  <a:solidFill>
                    <a:schemeClr val="lt1"/>
                  </a:solidFill>
                  <a:latin typeface="Poppins"/>
                  <a:ea typeface="Poppins"/>
                  <a:cs typeface="Poppins"/>
                  <a:sym typeface="Poppins"/>
                </a:rPr>
                <a:t>Collaborative Interview guide </a:t>
              </a:r>
              <a:endParaRPr/>
            </a:p>
            <a:p>
              <a:pPr indent="-457200" lvl="0" marL="457200" marR="0" rtl="0" algn="ctr">
                <a:lnSpc>
                  <a:spcPct val="90000"/>
                </a:lnSpc>
                <a:spcBef>
                  <a:spcPts val="1050"/>
                </a:spcBef>
                <a:spcAft>
                  <a:spcPts val="0"/>
                </a:spcAft>
                <a:buClr>
                  <a:schemeClr val="lt1"/>
                </a:buClr>
                <a:buSzPts val="3000"/>
                <a:buFont typeface="Arial"/>
                <a:buChar char="•"/>
              </a:pPr>
              <a:r>
                <a:rPr lang="de-AT" sz="3000">
                  <a:solidFill>
                    <a:schemeClr val="lt1"/>
                  </a:solidFill>
                  <a:latin typeface="Poppins"/>
                  <a:ea typeface="Poppins"/>
                  <a:cs typeface="Poppins"/>
                  <a:sym typeface="Poppins"/>
                </a:rPr>
                <a:t>Interviews in each partner country </a:t>
              </a:r>
              <a:endParaRPr/>
            </a:p>
            <a:p>
              <a:pPr indent="-457200" lvl="0" marL="457200" marR="0" rtl="0" algn="ctr">
                <a:lnSpc>
                  <a:spcPct val="90000"/>
                </a:lnSpc>
                <a:spcBef>
                  <a:spcPts val="1050"/>
                </a:spcBef>
                <a:spcAft>
                  <a:spcPts val="0"/>
                </a:spcAft>
                <a:buClr>
                  <a:schemeClr val="lt1"/>
                </a:buClr>
                <a:buSzPts val="3000"/>
                <a:buFont typeface="Arial"/>
                <a:buChar char="•"/>
              </a:pPr>
              <a:r>
                <a:rPr lang="de-AT" sz="3000">
                  <a:solidFill>
                    <a:schemeClr val="lt1"/>
                  </a:solidFill>
                  <a:latin typeface="Poppins"/>
                  <a:ea typeface="Poppins"/>
                  <a:cs typeface="Poppins"/>
                  <a:sym typeface="Poppins"/>
                </a:rPr>
                <a:t>Group  discussion for validation </a:t>
              </a:r>
              <a:endParaRPr/>
            </a:p>
          </p:txBody>
        </p:sp>
      </p:grpSp>
      <p:grpSp>
        <p:nvGrpSpPr>
          <p:cNvPr id="316" name="Google Shape;316;p12"/>
          <p:cNvGrpSpPr/>
          <p:nvPr/>
        </p:nvGrpSpPr>
        <p:grpSpPr>
          <a:xfrm>
            <a:off x="9610246" y="2484874"/>
            <a:ext cx="7989015" cy="4048798"/>
            <a:chOff x="4262140" y="48606"/>
            <a:chExt cx="3873770" cy="2324262"/>
          </a:xfrm>
        </p:grpSpPr>
        <p:sp>
          <p:nvSpPr>
            <p:cNvPr id="317" name="Google Shape;317;p12"/>
            <p:cNvSpPr/>
            <p:nvPr/>
          </p:nvSpPr>
          <p:spPr>
            <a:xfrm>
              <a:off x="4262140" y="48606"/>
              <a:ext cx="3873770" cy="2324262"/>
            </a:xfrm>
            <a:prstGeom prst="rect">
              <a:avLst/>
            </a:prstGeom>
            <a:solidFill>
              <a:srgbClr val="FFC000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12"/>
            <p:cNvSpPr txBox="1"/>
            <p:nvPr/>
          </p:nvSpPr>
          <p:spPr>
            <a:xfrm>
              <a:off x="4262140" y="48606"/>
              <a:ext cx="3873770" cy="23242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6200" lIns="76200" spcFirstLastPara="1" rIns="76200" wrap="square" tIns="762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000"/>
                <a:buFont typeface="Poppins"/>
                <a:buNone/>
              </a:pPr>
              <a:r>
                <a:rPr lang="de-AT" sz="3000">
                  <a:solidFill>
                    <a:schemeClr val="lt1"/>
                  </a:solidFill>
                  <a:latin typeface="Poppins"/>
                  <a:ea typeface="Poppins"/>
                  <a:cs typeface="Poppins"/>
                  <a:sym typeface="Poppins"/>
                </a:rPr>
                <a:t>WP3: Online Training for Educators 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050"/>
                </a:spcBef>
                <a:spcAft>
                  <a:spcPts val="0"/>
                </a:spcAft>
                <a:buClr>
                  <a:schemeClr val="dk1"/>
                </a:buClr>
                <a:buSzPts val="3000"/>
                <a:buFont typeface="Calibri"/>
                <a:buNone/>
              </a:pPr>
              <a:r>
                <a:t/>
              </a:r>
              <a:endParaRPr sz="3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-457200" lvl="0" marL="457200" marR="0" rtl="0" algn="ctr">
                <a:lnSpc>
                  <a:spcPct val="90000"/>
                </a:lnSpc>
                <a:spcBef>
                  <a:spcPts val="1050"/>
                </a:spcBef>
                <a:spcAft>
                  <a:spcPts val="0"/>
                </a:spcAft>
                <a:buClr>
                  <a:schemeClr val="lt1"/>
                </a:buClr>
                <a:buSzPts val="3000"/>
                <a:buFont typeface="Arial"/>
                <a:buChar char="•"/>
              </a:pPr>
              <a:r>
                <a:rPr lang="de-AT" sz="3000">
                  <a:solidFill>
                    <a:schemeClr val="lt1"/>
                  </a:solidFill>
                  <a:latin typeface="Poppins"/>
                  <a:ea typeface="Poppins"/>
                  <a:cs typeface="Poppins"/>
                  <a:sym typeface="Poppins"/>
                </a:rPr>
                <a:t>Collaborative research questions  </a:t>
              </a:r>
              <a:endParaRPr/>
            </a:p>
            <a:p>
              <a:pPr indent="-457200" lvl="0" marL="457200" marR="0" rtl="0" algn="ctr">
                <a:lnSpc>
                  <a:spcPct val="90000"/>
                </a:lnSpc>
                <a:spcBef>
                  <a:spcPts val="1050"/>
                </a:spcBef>
                <a:spcAft>
                  <a:spcPts val="0"/>
                </a:spcAft>
                <a:buClr>
                  <a:schemeClr val="lt1"/>
                </a:buClr>
                <a:buSzPts val="3000"/>
                <a:buFont typeface="Arial"/>
                <a:buChar char="•"/>
              </a:pPr>
              <a:r>
                <a:rPr lang="de-AT" sz="3000">
                  <a:solidFill>
                    <a:schemeClr val="lt1"/>
                  </a:solidFill>
                  <a:latin typeface="Poppins"/>
                  <a:ea typeface="Poppins"/>
                  <a:cs typeface="Poppins"/>
                  <a:sym typeface="Poppins"/>
                </a:rPr>
                <a:t>Focus group with adult educators </a:t>
              </a:r>
              <a:endParaRPr/>
            </a:p>
            <a:p>
              <a:pPr indent="-457200" lvl="0" marL="457200" marR="0" rtl="0" algn="ctr">
                <a:lnSpc>
                  <a:spcPct val="90000"/>
                </a:lnSpc>
                <a:spcBef>
                  <a:spcPts val="1050"/>
                </a:spcBef>
                <a:spcAft>
                  <a:spcPts val="0"/>
                </a:spcAft>
                <a:buClr>
                  <a:schemeClr val="lt1"/>
                </a:buClr>
                <a:buSzPts val="3000"/>
                <a:buFont typeface="Arial"/>
                <a:buChar char="•"/>
              </a:pPr>
              <a:r>
                <a:rPr lang="de-AT" sz="3000">
                  <a:solidFill>
                    <a:schemeClr val="lt1"/>
                  </a:solidFill>
                  <a:latin typeface="Poppins"/>
                  <a:ea typeface="Poppins"/>
                  <a:cs typeface="Poppins"/>
                  <a:sym typeface="Poppins"/>
                </a:rPr>
                <a:t>Learning diary or reflective papers </a:t>
              </a:r>
              <a:endParaRPr/>
            </a:p>
          </p:txBody>
        </p:sp>
      </p:grpSp>
      <p:grpSp>
        <p:nvGrpSpPr>
          <p:cNvPr id="319" name="Google Shape;319;p12"/>
          <p:cNvGrpSpPr/>
          <p:nvPr/>
        </p:nvGrpSpPr>
        <p:grpSpPr>
          <a:xfrm>
            <a:off x="541568" y="5067301"/>
            <a:ext cx="8136188" cy="4048798"/>
            <a:chOff x="1872198" y="2760245"/>
            <a:chExt cx="4392506" cy="2463508"/>
          </a:xfrm>
        </p:grpSpPr>
        <p:sp>
          <p:nvSpPr>
            <p:cNvPr id="320" name="Google Shape;320;p12"/>
            <p:cNvSpPr/>
            <p:nvPr/>
          </p:nvSpPr>
          <p:spPr>
            <a:xfrm>
              <a:off x="1872198" y="2760245"/>
              <a:ext cx="4392506" cy="2463508"/>
            </a:xfrm>
            <a:prstGeom prst="rect">
              <a:avLst/>
            </a:prstGeom>
            <a:solidFill>
              <a:srgbClr val="00B050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12"/>
            <p:cNvSpPr txBox="1"/>
            <p:nvPr/>
          </p:nvSpPr>
          <p:spPr>
            <a:xfrm>
              <a:off x="1872198" y="2760245"/>
              <a:ext cx="4392506" cy="246350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6200" lIns="76200" spcFirstLastPara="1" rIns="76200" wrap="square" tIns="762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000"/>
                <a:buFont typeface="Poppins"/>
                <a:buNone/>
              </a:pPr>
              <a:r>
                <a:rPr lang="de-AT" sz="3000">
                  <a:solidFill>
                    <a:schemeClr val="lt1"/>
                  </a:solidFill>
                  <a:latin typeface="Poppins"/>
                  <a:ea typeface="Poppins"/>
                  <a:cs typeface="Poppins"/>
                  <a:sym typeface="Poppins"/>
                </a:rPr>
                <a:t>WP4: AI Writing Space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050"/>
                </a:spcBef>
                <a:spcAft>
                  <a:spcPts val="0"/>
                </a:spcAft>
                <a:buClr>
                  <a:schemeClr val="dk1"/>
                </a:buClr>
                <a:buSzPts val="3000"/>
                <a:buFont typeface="Calibri"/>
                <a:buNone/>
              </a:pPr>
              <a:r>
                <a:t/>
              </a:r>
              <a:endParaRPr sz="3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-457200" lvl="0" marL="457200" marR="0" rtl="0" algn="ctr">
                <a:lnSpc>
                  <a:spcPct val="90000"/>
                </a:lnSpc>
                <a:spcBef>
                  <a:spcPts val="1050"/>
                </a:spcBef>
                <a:spcAft>
                  <a:spcPts val="0"/>
                </a:spcAft>
                <a:buClr>
                  <a:schemeClr val="lt1"/>
                </a:buClr>
                <a:buSzPts val="3000"/>
                <a:buFont typeface="Arial"/>
                <a:buChar char="•"/>
              </a:pPr>
              <a:r>
                <a:rPr lang="de-AT" sz="3000">
                  <a:solidFill>
                    <a:schemeClr val="lt1"/>
                  </a:solidFill>
                  <a:latin typeface="Poppins"/>
                  <a:ea typeface="Poppins"/>
                  <a:cs typeface="Poppins"/>
                  <a:sym typeface="Poppins"/>
                </a:rPr>
                <a:t>Narrative interviews with adult learners</a:t>
              </a:r>
              <a:endParaRPr sz="3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-457200" lvl="0" marL="457200" marR="0" rtl="0" algn="ctr">
                <a:lnSpc>
                  <a:spcPct val="90000"/>
                </a:lnSpc>
                <a:spcBef>
                  <a:spcPts val="1050"/>
                </a:spcBef>
                <a:spcAft>
                  <a:spcPts val="0"/>
                </a:spcAft>
                <a:buClr>
                  <a:schemeClr val="lt1"/>
                </a:buClr>
                <a:buSzPts val="3000"/>
                <a:buFont typeface="Arial"/>
                <a:buChar char="•"/>
              </a:pPr>
              <a:r>
                <a:rPr lang="de-AT" sz="3000">
                  <a:solidFill>
                    <a:schemeClr val="lt1"/>
                  </a:solidFill>
                  <a:latin typeface="Poppins"/>
                  <a:ea typeface="Poppins"/>
                  <a:cs typeface="Poppins"/>
                  <a:sym typeface="Poppins"/>
                </a:rPr>
                <a:t>Reflective papers</a:t>
              </a:r>
              <a:endParaRPr sz="3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-457200" lvl="0" marL="457200" marR="0" rtl="0" algn="ctr">
                <a:lnSpc>
                  <a:spcPct val="90000"/>
                </a:lnSpc>
                <a:spcBef>
                  <a:spcPts val="1050"/>
                </a:spcBef>
                <a:spcAft>
                  <a:spcPts val="0"/>
                </a:spcAft>
                <a:buClr>
                  <a:schemeClr val="lt1"/>
                </a:buClr>
                <a:buSzPts val="3000"/>
                <a:buFont typeface="Arial"/>
                <a:buChar char="•"/>
              </a:pPr>
              <a:r>
                <a:rPr lang="de-AT" sz="3000">
                  <a:solidFill>
                    <a:schemeClr val="lt1"/>
                  </a:solidFill>
                  <a:latin typeface="Poppins"/>
                  <a:ea typeface="Poppins"/>
                  <a:cs typeface="Poppins"/>
                  <a:sym typeface="Poppins"/>
                </a:rPr>
                <a:t>Group discussion for validation 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05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alibri"/>
                <a:buNone/>
              </a:pPr>
              <a:r>
                <a:t/>
              </a:r>
              <a:endPara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3"/>
          <p:cNvSpPr txBox="1"/>
          <p:nvPr/>
        </p:nvSpPr>
        <p:spPr>
          <a:xfrm>
            <a:off x="9830200" y="3879564"/>
            <a:ext cx="7194594" cy="221599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AT" sz="7200">
                <a:solidFill>
                  <a:srgbClr val="000000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THANK YOU FOR LISTENING!</a:t>
            </a:r>
            <a:endParaRPr/>
          </a:p>
        </p:txBody>
      </p:sp>
      <p:sp>
        <p:nvSpPr>
          <p:cNvPr id="327" name="Google Shape;327;p13"/>
          <p:cNvSpPr/>
          <p:nvPr/>
        </p:nvSpPr>
        <p:spPr>
          <a:xfrm>
            <a:off x="1275495" y="986096"/>
            <a:ext cx="7868505" cy="8159176"/>
          </a:xfrm>
          <a:custGeom>
            <a:rect b="b" l="l" r="r" t="t"/>
            <a:pathLst>
              <a:path extrusionOk="0" h="8159176" w="7868505">
                <a:moveTo>
                  <a:pt x="0" y="0"/>
                </a:moveTo>
                <a:lnTo>
                  <a:pt x="7868505" y="0"/>
                </a:lnTo>
                <a:lnTo>
                  <a:pt x="7868505" y="8159176"/>
                </a:lnTo>
                <a:lnTo>
                  <a:pt x="0" y="815917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28" name="Google Shape;328;p13"/>
          <p:cNvSpPr/>
          <p:nvPr/>
        </p:nvSpPr>
        <p:spPr>
          <a:xfrm>
            <a:off x="11870799" y="9349814"/>
            <a:ext cx="1829615" cy="662662"/>
          </a:xfrm>
          <a:custGeom>
            <a:rect b="b" l="l" r="r" t="t"/>
            <a:pathLst>
              <a:path extrusionOk="0" h="662662" w="1829615">
                <a:moveTo>
                  <a:pt x="0" y="0"/>
                </a:moveTo>
                <a:lnTo>
                  <a:pt x="1829615" y="0"/>
                </a:lnTo>
                <a:lnTo>
                  <a:pt x="1829615" y="662662"/>
                </a:lnTo>
                <a:lnTo>
                  <a:pt x="0" y="6626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29" name="Google Shape;329;p13"/>
          <p:cNvSpPr/>
          <p:nvPr/>
        </p:nvSpPr>
        <p:spPr>
          <a:xfrm>
            <a:off x="7012392" y="9258300"/>
            <a:ext cx="2075506" cy="830203"/>
          </a:xfrm>
          <a:custGeom>
            <a:rect b="b" l="l" r="r" t="t"/>
            <a:pathLst>
              <a:path extrusionOk="0" h="830203" w="2075506">
                <a:moveTo>
                  <a:pt x="0" y="0"/>
                </a:moveTo>
                <a:lnTo>
                  <a:pt x="2075506" y="0"/>
                </a:lnTo>
                <a:lnTo>
                  <a:pt x="2075506" y="830203"/>
                </a:lnTo>
                <a:lnTo>
                  <a:pt x="0" y="83020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30" name="Google Shape;330;p13"/>
          <p:cNvSpPr/>
          <p:nvPr/>
        </p:nvSpPr>
        <p:spPr>
          <a:xfrm>
            <a:off x="9232185" y="9364434"/>
            <a:ext cx="2491657" cy="639332"/>
          </a:xfrm>
          <a:custGeom>
            <a:rect b="b" l="l" r="r" t="t"/>
            <a:pathLst>
              <a:path extrusionOk="0" h="639332" w="2491657">
                <a:moveTo>
                  <a:pt x="0" y="0"/>
                </a:moveTo>
                <a:lnTo>
                  <a:pt x="2491657" y="0"/>
                </a:lnTo>
                <a:lnTo>
                  <a:pt x="2491657" y="639332"/>
                </a:lnTo>
                <a:lnTo>
                  <a:pt x="0" y="6393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31" name="Google Shape;331;p13"/>
          <p:cNvSpPr/>
          <p:nvPr/>
        </p:nvSpPr>
        <p:spPr>
          <a:xfrm>
            <a:off x="13847371" y="9426615"/>
            <a:ext cx="2654661" cy="538300"/>
          </a:xfrm>
          <a:custGeom>
            <a:rect b="b" l="l" r="r" t="t"/>
            <a:pathLst>
              <a:path extrusionOk="0" h="538300" w="2654661">
                <a:moveTo>
                  <a:pt x="0" y="0"/>
                </a:moveTo>
                <a:lnTo>
                  <a:pt x="2654660" y="0"/>
                </a:lnTo>
                <a:lnTo>
                  <a:pt x="2654660" y="538301"/>
                </a:lnTo>
                <a:lnTo>
                  <a:pt x="0" y="5383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32" name="Google Shape;332;p13"/>
          <p:cNvSpPr/>
          <p:nvPr/>
        </p:nvSpPr>
        <p:spPr>
          <a:xfrm>
            <a:off x="1785969" y="9301353"/>
            <a:ext cx="2438681" cy="744096"/>
          </a:xfrm>
          <a:custGeom>
            <a:rect b="b" l="l" r="r" t="t"/>
            <a:pathLst>
              <a:path extrusionOk="0" h="744096" w="2438681">
                <a:moveTo>
                  <a:pt x="0" y="0"/>
                </a:moveTo>
                <a:lnTo>
                  <a:pt x="2438680" y="0"/>
                </a:lnTo>
                <a:lnTo>
                  <a:pt x="2438680" y="744096"/>
                </a:lnTo>
                <a:lnTo>
                  <a:pt x="0" y="74409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33" name="Google Shape;333;p13"/>
          <p:cNvSpPr/>
          <p:nvPr/>
        </p:nvSpPr>
        <p:spPr>
          <a:xfrm>
            <a:off x="4292955" y="9426615"/>
            <a:ext cx="2575149" cy="618834"/>
          </a:xfrm>
          <a:custGeom>
            <a:rect b="b" l="l" r="r" t="t"/>
            <a:pathLst>
              <a:path extrusionOk="0" h="618834" w="2575149">
                <a:moveTo>
                  <a:pt x="0" y="0"/>
                </a:moveTo>
                <a:lnTo>
                  <a:pt x="2575149" y="0"/>
                </a:lnTo>
                <a:lnTo>
                  <a:pt x="2575149" y="618834"/>
                </a:lnTo>
                <a:lnTo>
                  <a:pt x="0" y="6188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34" name="Google Shape;334;p13"/>
          <p:cNvSpPr/>
          <p:nvPr/>
        </p:nvSpPr>
        <p:spPr>
          <a:xfrm>
            <a:off x="11806195" y="209782"/>
            <a:ext cx="2398901" cy="1687606"/>
          </a:xfrm>
          <a:custGeom>
            <a:rect b="b" l="l" r="r" t="t"/>
            <a:pathLst>
              <a:path extrusionOk="0" h="1687606" w="2398901">
                <a:moveTo>
                  <a:pt x="0" y="0"/>
                </a:moveTo>
                <a:lnTo>
                  <a:pt x="2398900" y="0"/>
                </a:lnTo>
                <a:lnTo>
                  <a:pt x="2398900" y="1687607"/>
                </a:lnTo>
                <a:lnTo>
                  <a:pt x="0" y="16876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 b="-23560" l="0" r="-6242" t="-27458"/>
            </a:stretch>
          </a:blipFill>
          <a:ln>
            <a:noFill/>
          </a:ln>
        </p:spPr>
      </p:sp>
      <p:pic>
        <p:nvPicPr>
          <p:cNvPr id="335" name="Google Shape;335;p13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14401800" y="742328"/>
            <a:ext cx="2967241" cy="6225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2"/>
          <p:cNvPicPr preferRelativeResize="0"/>
          <p:nvPr/>
        </p:nvPicPr>
        <p:blipFill rotWithShape="1">
          <a:blip r:embed="rId3">
            <a:alphaModFix/>
          </a:blip>
          <a:srcRect b="35885" l="0" r="0" t="14384"/>
          <a:stretch/>
        </p:blipFill>
        <p:spPr>
          <a:xfrm>
            <a:off x="7695465" y="4970729"/>
            <a:ext cx="3452193" cy="1615826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"/>
          <p:cNvSpPr/>
          <p:nvPr/>
        </p:nvSpPr>
        <p:spPr>
          <a:xfrm>
            <a:off x="4284765" y="7805723"/>
            <a:ext cx="3983082" cy="2031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AT" sz="2100">
                <a:solidFill>
                  <a:srgbClr val="222223"/>
                </a:solidFill>
                <a:latin typeface="Proxima Nova"/>
                <a:ea typeface="Proxima Nova"/>
                <a:cs typeface="Proxima Nova"/>
                <a:sym typeface="Proxima Nova"/>
              </a:rPr>
              <a:t>Research areas: </a:t>
            </a:r>
            <a:endParaRPr/>
          </a:p>
          <a:p>
            <a:pPr indent="-133350" lvl="0" marL="0" marR="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100"/>
              <a:buFont typeface="Arial"/>
              <a:buChar char="•"/>
            </a:pPr>
            <a:r>
              <a:rPr lang="de-AT" sz="2100">
                <a:solidFill>
                  <a:srgbClr val="333333"/>
                </a:solidFill>
                <a:latin typeface="Proxima Nova"/>
                <a:ea typeface="Proxima Nova"/>
                <a:cs typeface="Proxima Nova"/>
                <a:sym typeface="Proxima Nova"/>
              </a:rPr>
              <a:t>Educational research</a:t>
            </a:r>
            <a:endParaRPr/>
          </a:p>
          <a:p>
            <a:pPr indent="-133350" lvl="0" marL="0" marR="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100"/>
              <a:buFont typeface="Arial"/>
              <a:buChar char="•"/>
            </a:pPr>
            <a:r>
              <a:rPr lang="de-AT" sz="2100">
                <a:solidFill>
                  <a:srgbClr val="333333"/>
                </a:solidFill>
                <a:latin typeface="Proxima Nova"/>
                <a:ea typeface="Proxima Nova"/>
                <a:cs typeface="Proxima Nova"/>
                <a:sym typeface="Proxima Nova"/>
              </a:rPr>
              <a:t>Adult education</a:t>
            </a:r>
            <a:endParaRPr/>
          </a:p>
          <a:p>
            <a:pPr indent="-133350" lvl="0" marL="0" marR="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100"/>
              <a:buFont typeface="Arial"/>
              <a:buChar char="•"/>
            </a:pPr>
            <a:r>
              <a:rPr lang="de-AT" sz="2100">
                <a:solidFill>
                  <a:srgbClr val="333333"/>
                </a:solidFill>
                <a:latin typeface="Proxima Nova"/>
                <a:ea typeface="Proxima Nova"/>
                <a:cs typeface="Proxima Nova"/>
                <a:sym typeface="Proxima Nova"/>
              </a:rPr>
              <a:t>School pedagogy</a:t>
            </a:r>
            <a:endParaRPr/>
          </a:p>
          <a:p>
            <a:pPr indent="-133350" lvl="0" marL="0" marR="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100"/>
              <a:buFont typeface="Arial"/>
              <a:buChar char="•"/>
            </a:pPr>
            <a:r>
              <a:rPr lang="de-AT" sz="2100">
                <a:solidFill>
                  <a:srgbClr val="333333"/>
                </a:solidFill>
                <a:latin typeface="Proxima Nova"/>
                <a:ea typeface="Proxima Nova"/>
                <a:cs typeface="Proxima Nova"/>
                <a:sym typeface="Proxima Nova"/>
              </a:rPr>
              <a:t>Teacher Education</a:t>
            </a:r>
            <a:endParaRPr/>
          </a:p>
          <a:p>
            <a:pPr indent="-133350" lvl="0" marL="0" marR="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100"/>
              <a:buFont typeface="Arial"/>
              <a:buChar char="•"/>
            </a:pPr>
            <a:r>
              <a:rPr lang="de-AT" sz="2100">
                <a:solidFill>
                  <a:srgbClr val="333333"/>
                </a:solidFill>
                <a:latin typeface="Proxima Nova"/>
                <a:ea typeface="Proxima Nova"/>
                <a:cs typeface="Proxima Nova"/>
                <a:sym typeface="Proxima Nova"/>
              </a:rPr>
              <a:t>Teaching and learning research</a:t>
            </a:r>
            <a:endParaRPr/>
          </a:p>
        </p:txBody>
      </p:sp>
      <p:pic>
        <p:nvPicPr>
          <p:cNvPr descr="Profilbild" id="102" name="Google Shape;102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73" y="5195468"/>
            <a:ext cx="3967428" cy="5091533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2"/>
          <p:cNvSpPr/>
          <p:nvPr/>
        </p:nvSpPr>
        <p:spPr>
          <a:xfrm>
            <a:off x="4316672" y="6274557"/>
            <a:ext cx="5104890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AT" sz="2400">
                <a:solidFill>
                  <a:srgbClr val="333333"/>
                </a:solidFill>
                <a:latin typeface="Proxima Nova"/>
                <a:ea typeface="Proxima Nova"/>
                <a:cs typeface="Proxima Nova"/>
                <a:sym typeface="Proxima Nova"/>
              </a:rPr>
              <a:t>Univ.-Ass. </a:t>
            </a:r>
            <a:r>
              <a:rPr b="1" lang="de-AT" sz="2400">
                <a:solidFill>
                  <a:srgbClr val="333333"/>
                </a:solidFill>
                <a:latin typeface="Proxima Nova"/>
                <a:ea typeface="Proxima Nova"/>
                <a:cs typeface="Proxima Nova"/>
                <a:sym typeface="Proxima Nova"/>
              </a:rPr>
              <a:t>Sarah-Maria Rotschnig</a:t>
            </a:r>
            <a:r>
              <a:rPr lang="de-AT" sz="2400">
                <a:solidFill>
                  <a:srgbClr val="333333"/>
                </a:solidFill>
                <a:latin typeface="Proxima Nova"/>
                <a:ea typeface="Proxima Nova"/>
                <a:cs typeface="Proxima Nova"/>
                <a:sym typeface="Proxima Nova"/>
              </a:rPr>
              <a:t>,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AT" sz="2400">
                <a:solidFill>
                  <a:srgbClr val="333333"/>
                </a:solidFill>
                <a:latin typeface="Proxima Nova"/>
                <a:ea typeface="Proxima Nova"/>
                <a:cs typeface="Proxima Nova"/>
                <a:sym typeface="Proxima Nova"/>
              </a:rPr>
              <a:t>BA BA MA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AT" sz="2400">
                <a:solidFill>
                  <a:srgbClr val="333333"/>
                </a:solidFill>
                <a:latin typeface="Proxima Nova"/>
                <a:ea typeface="Proxima Nova"/>
                <a:cs typeface="Proxima Nova"/>
                <a:sym typeface="Proxima Nova"/>
              </a:rPr>
              <a:t>Email: </a:t>
            </a:r>
            <a:r>
              <a:rPr lang="de-AT" sz="2400" u="sng">
                <a:solidFill>
                  <a:srgbClr val="333333"/>
                </a:solidFill>
                <a:latin typeface="Proxima Nova"/>
                <a:ea typeface="Proxima Nova"/>
                <a:cs typeface="Proxima Nova"/>
                <a:sym typeface="Proxima Nova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sarah-maria.rotschnig@aau.at</a:t>
            </a:r>
            <a:endParaRPr sz="2400">
              <a:solidFill>
                <a:srgbClr val="333333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33333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4" name="Google Shape;104;p2"/>
          <p:cNvSpPr/>
          <p:nvPr/>
        </p:nvSpPr>
        <p:spPr>
          <a:xfrm>
            <a:off x="9861059" y="5918236"/>
            <a:ext cx="5273420" cy="12464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de-AT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de-AT" sz="2400">
                <a:solidFill>
                  <a:srgbClr val="222222"/>
                </a:solidFill>
                <a:latin typeface="Proxima Nova"/>
                <a:ea typeface="Proxima Nova"/>
                <a:cs typeface="Proxima Nova"/>
                <a:sym typeface="Proxima Nova"/>
              </a:rPr>
              <a:t>Assoc.-Prof. Mag. Dr. </a:t>
            </a:r>
            <a:r>
              <a:rPr b="1" lang="de-AT" sz="2400">
                <a:solidFill>
                  <a:srgbClr val="222222"/>
                </a:solidFill>
                <a:latin typeface="Proxima Nova"/>
                <a:ea typeface="Proxima Nova"/>
                <a:cs typeface="Proxima Nova"/>
                <a:sym typeface="Proxima Nova"/>
              </a:rPr>
              <a:t>Agnes Turner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AT" sz="2400">
                <a:solidFill>
                  <a:srgbClr val="222222"/>
                </a:solidFill>
                <a:latin typeface="Proxima Nova"/>
                <a:ea typeface="Proxima Nova"/>
                <a:cs typeface="Proxima Nova"/>
                <a:sym typeface="Proxima Nova"/>
              </a:rPr>
              <a:t>Email: </a:t>
            </a:r>
            <a:r>
              <a:rPr lang="de-AT" sz="2400" u="sng">
                <a:solidFill>
                  <a:srgbClr val="222222"/>
                </a:solidFill>
                <a:latin typeface="Proxima Nova"/>
                <a:ea typeface="Proxima Nova"/>
                <a:cs typeface="Proxima Nova"/>
                <a:sym typeface="Proxima Nova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agnes.turner@aau.at</a:t>
            </a:r>
            <a:r>
              <a:rPr lang="de-AT" sz="2400">
                <a:solidFill>
                  <a:srgbClr val="222222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/>
          <p:cNvSpPr/>
          <p:nvPr/>
        </p:nvSpPr>
        <p:spPr>
          <a:xfrm>
            <a:off x="9861059" y="7577662"/>
            <a:ext cx="6128673" cy="23544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AT" sz="2100">
                <a:solidFill>
                  <a:srgbClr val="222223"/>
                </a:solidFill>
                <a:latin typeface="Proxima Nova"/>
                <a:ea typeface="Proxima Nova"/>
                <a:cs typeface="Proxima Nova"/>
                <a:sym typeface="Proxima Nova"/>
              </a:rPr>
              <a:t>Research areas: </a:t>
            </a:r>
            <a:r>
              <a:rPr lang="de-AT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endParaRPr/>
          </a:p>
          <a:p>
            <a:pPr indent="-13335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de-AT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Educational research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335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de-AT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Training and professional development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AT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for teachers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335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de-AT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Digitalisation and digital teaching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335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de-AT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Mentalisation-based pedagogy ment.ED.</a:t>
            </a:r>
            <a:endParaRPr/>
          </a:p>
          <a:p>
            <a:pPr indent="-13335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de-AT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Reflexive learning and teaching settings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6" name="Google Shape;106;p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4867924" y="5195468"/>
            <a:ext cx="3409508" cy="50915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2"/>
          <p:cNvPicPr preferRelativeResize="0"/>
          <p:nvPr/>
        </p:nvPicPr>
        <p:blipFill rotWithShape="1">
          <a:blip r:embed="rId8">
            <a:alphaModFix/>
          </a:blip>
          <a:srcRect b="0" l="6987" r="5300" t="0"/>
          <a:stretch/>
        </p:blipFill>
        <p:spPr>
          <a:xfrm>
            <a:off x="0" y="-779988"/>
            <a:ext cx="18266862" cy="59754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"/>
          <p:cNvSpPr txBox="1"/>
          <p:nvPr/>
        </p:nvSpPr>
        <p:spPr>
          <a:xfrm>
            <a:off x="1028700" y="2714357"/>
            <a:ext cx="8486083" cy="58905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AT" sz="27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Artificial Intelligence is redefining creativity, and the wrAIte project is at the forefront of integrating AI-assisted creative writing into adult education. </a:t>
            </a:r>
            <a:endParaRPr/>
          </a:p>
          <a:p>
            <a:pPr indent="0" lvl="0" marL="0" marR="0" rtl="0" algn="l">
              <a:lnSpc>
                <a:spcPct val="15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99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5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AT" sz="27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Funded by the Erasmus+ Programme, wrAIte explores how AI can enhance digital literacy, self-expression, and creative potential among adult learners while ensuring ethical, pedagogical, and inclusive approaches to AI-powered storytelling.</a:t>
            </a:r>
            <a:endParaRPr/>
          </a:p>
        </p:txBody>
      </p:sp>
      <p:sp>
        <p:nvSpPr>
          <p:cNvPr id="113" name="Google Shape;113;p3"/>
          <p:cNvSpPr txBox="1"/>
          <p:nvPr/>
        </p:nvSpPr>
        <p:spPr>
          <a:xfrm>
            <a:off x="1028700" y="698886"/>
            <a:ext cx="9105523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AT" sz="4800">
                <a:solidFill>
                  <a:srgbClr val="000000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AI-Assisted Creative Writing in Adult Education</a:t>
            </a:r>
            <a:endParaRPr/>
          </a:p>
        </p:txBody>
      </p:sp>
      <p:sp>
        <p:nvSpPr>
          <p:cNvPr id="114" name="Google Shape;114;p3"/>
          <p:cNvSpPr/>
          <p:nvPr/>
        </p:nvSpPr>
        <p:spPr>
          <a:xfrm>
            <a:off x="11145383" y="2737791"/>
            <a:ext cx="5714813" cy="5947768"/>
          </a:xfrm>
          <a:custGeom>
            <a:rect b="b" l="l" r="r" t="t"/>
            <a:pathLst>
              <a:path extrusionOk="0" h="5947768" w="5714813">
                <a:moveTo>
                  <a:pt x="0" y="0"/>
                </a:moveTo>
                <a:lnTo>
                  <a:pt x="5714813" y="0"/>
                </a:lnTo>
                <a:lnTo>
                  <a:pt x="5714813" y="5947768"/>
                </a:lnTo>
                <a:lnTo>
                  <a:pt x="0" y="594776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5" name="Google Shape;115;p3"/>
          <p:cNvSpPr/>
          <p:nvPr/>
        </p:nvSpPr>
        <p:spPr>
          <a:xfrm>
            <a:off x="11870799" y="9349814"/>
            <a:ext cx="1829615" cy="662662"/>
          </a:xfrm>
          <a:custGeom>
            <a:rect b="b" l="l" r="r" t="t"/>
            <a:pathLst>
              <a:path extrusionOk="0" h="662662" w="1829615">
                <a:moveTo>
                  <a:pt x="0" y="0"/>
                </a:moveTo>
                <a:lnTo>
                  <a:pt x="1829615" y="0"/>
                </a:lnTo>
                <a:lnTo>
                  <a:pt x="1829615" y="662662"/>
                </a:lnTo>
                <a:lnTo>
                  <a:pt x="0" y="6626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6" name="Google Shape;116;p3"/>
          <p:cNvSpPr/>
          <p:nvPr/>
        </p:nvSpPr>
        <p:spPr>
          <a:xfrm>
            <a:off x="7012392" y="9258300"/>
            <a:ext cx="2075506" cy="830203"/>
          </a:xfrm>
          <a:custGeom>
            <a:rect b="b" l="l" r="r" t="t"/>
            <a:pathLst>
              <a:path extrusionOk="0" h="830203" w="2075506">
                <a:moveTo>
                  <a:pt x="0" y="0"/>
                </a:moveTo>
                <a:lnTo>
                  <a:pt x="2075506" y="0"/>
                </a:lnTo>
                <a:lnTo>
                  <a:pt x="2075506" y="830203"/>
                </a:lnTo>
                <a:lnTo>
                  <a:pt x="0" y="83020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7" name="Google Shape;117;p3"/>
          <p:cNvSpPr/>
          <p:nvPr/>
        </p:nvSpPr>
        <p:spPr>
          <a:xfrm>
            <a:off x="9232185" y="9364434"/>
            <a:ext cx="2491657" cy="639332"/>
          </a:xfrm>
          <a:custGeom>
            <a:rect b="b" l="l" r="r" t="t"/>
            <a:pathLst>
              <a:path extrusionOk="0" h="639332" w="2491657">
                <a:moveTo>
                  <a:pt x="0" y="0"/>
                </a:moveTo>
                <a:lnTo>
                  <a:pt x="2491657" y="0"/>
                </a:lnTo>
                <a:lnTo>
                  <a:pt x="2491657" y="639332"/>
                </a:lnTo>
                <a:lnTo>
                  <a:pt x="0" y="6393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8" name="Google Shape;118;p3"/>
          <p:cNvSpPr/>
          <p:nvPr/>
        </p:nvSpPr>
        <p:spPr>
          <a:xfrm>
            <a:off x="13847371" y="9426615"/>
            <a:ext cx="2654661" cy="538300"/>
          </a:xfrm>
          <a:custGeom>
            <a:rect b="b" l="l" r="r" t="t"/>
            <a:pathLst>
              <a:path extrusionOk="0" h="538300" w="2654661">
                <a:moveTo>
                  <a:pt x="0" y="0"/>
                </a:moveTo>
                <a:lnTo>
                  <a:pt x="2654660" y="0"/>
                </a:lnTo>
                <a:lnTo>
                  <a:pt x="2654660" y="538301"/>
                </a:lnTo>
                <a:lnTo>
                  <a:pt x="0" y="5383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9" name="Google Shape;119;p3"/>
          <p:cNvSpPr/>
          <p:nvPr/>
        </p:nvSpPr>
        <p:spPr>
          <a:xfrm>
            <a:off x="1785969" y="9301353"/>
            <a:ext cx="2438681" cy="744096"/>
          </a:xfrm>
          <a:custGeom>
            <a:rect b="b" l="l" r="r" t="t"/>
            <a:pathLst>
              <a:path extrusionOk="0" h="744096" w="2438681">
                <a:moveTo>
                  <a:pt x="0" y="0"/>
                </a:moveTo>
                <a:lnTo>
                  <a:pt x="2438680" y="0"/>
                </a:lnTo>
                <a:lnTo>
                  <a:pt x="2438680" y="744096"/>
                </a:lnTo>
                <a:lnTo>
                  <a:pt x="0" y="74409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0" name="Google Shape;120;p3"/>
          <p:cNvSpPr/>
          <p:nvPr/>
        </p:nvSpPr>
        <p:spPr>
          <a:xfrm>
            <a:off x="4292955" y="9426615"/>
            <a:ext cx="2575149" cy="618834"/>
          </a:xfrm>
          <a:custGeom>
            <a:rect b="b" l="l" r="r" t="t"/>
            <a:pathLst>
              <a:path extrusionOk="0" h="618834" w="2575149">
                <a:moveTo>
                  <a:pt x="0" y="0"/>
                </a:moveTo>
                <a:lnTo>
                  <a:pt x="2575149" y="0"/>
                </a:lnTo>
                <a:lnTo>
                  <a:pt x="2575149" y="618834"/>
                </a:lnTo>
                <a:lnTo>
                  <a:pt x="0" y="6188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1" name="Google Shape;121;p3"/>
          <p:cNvSpPr/>
          <p:nvPr/>
        </p:nvSpPr>
        <p:spPr>
          <a:xfrm>
            <a:off x="11806195" y="209782"/>
            <a:ext cx="2398901" cy="1687606"/>
          </a:xfrm>
          <a:custGeom>
            <a:rect b="b" l="l" r="r" t="t"/>
            <a:pathLst>
              <a:path extrusionOk="0" h="1687606" w="2398901">
                <a:moveTo>
                  <a:pt x="0" y="0"/>
                </a:moveTo>
                <a:lnTo>
                  <a:pt x="2398900" y="0"/>
                </a:lnTo>
                <a:lnTo>
                  <a:pt x="2398900" y="1687607"/>
                </a:lnTo>
                <a:lnTo>
                  <a:pt x="0" y="16876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 b="-23560" l="0" r="-6242" t="-27458"/>
            </a:stretch>
          </a:blipFill>
          <a:ln>
            <a:noFill/>
          </a:ln>
        </p:spPr>
      </p:sp>
      <p:pic>
        <p:nvPicPr>
          <p:cNvPr id="122" name="Google Shape;122;p3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14401800" y="742328"/>
            <a:ext cx="2967241" cy="6225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"/>
          <p:cNvSpPr/>
          <p:nvPr/>
        </p:nvSpPr>
        <p:spPr>
          <a:xfrm>
            <a:off x="1215153" y="3621050"/>
            <a:ext cx="4819242" cy="5116647"/>
          </a:xfrm>
          <a:custGeom>
            <a:rect b="b" l="l" r="r" t="t"/>
            <a:pathLst>
              <a:path extrusionOk="0" h="5116647" w="4819242">
                <a:moveTo>
                  <a:pt x="0" y="0"/>
                </a:moveTo>
                <a:lnTo>
                  <a:pt x="4819242" y="0"/>
                </a:lnTo>
                <a:lnTo>
                  <a:pt x="4819242" y="5116648"/>
                </a:lnTo>
                <a:lnTo>
                  <a:pt x="0" y="511664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8" name="Google Shape;128;p4"/>
          <p:cNvSpPr txBox="1"/>
          <p:nvPr/>
        </p:nvSpPr>
        <p:spPr>
          <a:xfrm>
            <a:off x="1531449" y="2010952"/>
            <a:ext cx="5631351" cy="7386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AT" sz="4800">
                <a:solidFill>
                  <a:srgbClr val="000000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Basic Information </a:t>
            </a:r>
            <a:endParaRPr/>
          </a:p>
        </p:txBody>
      </p:sp>
      <p:sp>
        <p:nvSpPr>
          <p:cNvPr id="129" name="Google Shape;129;p4"/>
          <p:cNvSpPr/>
          <p:nvPr/>
        </p:nvSpPr>
        <p:spPr>
          <a:xfrm>
            <a:off x="11870799" y="9349814"/>
            <a:ext cx="1829615" cy="662662"/>
          </a:xfrm>
          <a:custGeom>
            <a:rect b="b" l="l" r="r" t="t"/>
            <a:pathLst>
              <a:path extrusionOk="0" h="662662" w="1829615">
                <a:moveTo>
                  <a:pt x="0" y="0"/>
                </a:moveTo>
                <a:lnTo>
                  <a:pt x="1829615" y="0"/>
                </a:lnTo>
                <a:lnTo>
                  <a:pt x="1829615" y="662662"/>
                </a:lnTo>
                <a:lnTo>
                  <a:pt x="0" y="6626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0" name="Google Shape;130;p4"/>
          <p:cNvSpPr/>
          <p:nvPr/>
        </p:nvSpPr>
        <p:spPr>
          <a:xfrm>
            <a:off x="7012392" y="9258300"/>
            <a:ext cx="2075506" cy="830203"/>
          </a:xfrm>
          <a:custGeom>
            <a:rect b="b" l="l" r="r" t="t"/>
            <a:pathLst>
              <a:path extrusionOk="0" h="830203" w="2075506">
                <a:moveTo>
                  <a:pt x="0" y="0"/>
                </a:moveTo>
                <a:lnTo>
                  <a:pt x="2075506" y="0"/>
                </a:lnTo>
                <a:lnTo>
                  <a:pt x="2075506" y="830203"/>
                </a:lnTo>
                <a:lnTo>
                  <a:pt x="0" y="83020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1" name="Google Shape;131;p4"/>
          <p:cNvSpPr/>
          <p:nvPr/>
        </p:nvSpPr>
        <p:spPr>
          <a:xfrm>
            <a:off x="9232185" y="9364434"/>
            <a:ext cx="2491657" cy="639332"/>
          </a:xfrm>
          <a:custGeom>
            <a:rect b="b" l="l" r="r" t="t"/>
            <a:pathLst>
              <a:path extrusionOk="0" h="639332" w="2491657">
                <a:moveTo>
                  <a:pt x="0" y="0"/>
                </a:moveTo>
                <a:lnTo>
                  <a:pt x="2491657" y="0"/>
                </a:lnTo>
                <a:lnTo>
                  <a:pt x="2491657" y="639332"/>
                </a:lnTo>
                <a:lnTo>
                  <a:pt x="0" y="6393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2" name="Google Shape;132;p4"/>
          <p:cNvSpPr/>
          <p:nvPr/>
        </p:nvSpPr>
        <p:spPr>
          <a:xfrm>
            <a:off x="13847371" y="9426615"/>
            <a:ext cx="2654661" cy="538300"/>
          </a:xfrm>
          <a:custGeom>
            <a:rect b="b" l="l" r="r" t="t"/>
            <a:pathLst>
              <a:path extrusionOk="0" h="538300" w="2654661">
                <a:moveTo>
                  <a:pt x="0" y="0"/>
                </a:moveTo>
                <a:lnTo>
                  <a:pt x="2654660" y="0"/>
                </a:lnTo>
                <a:lnTo>
                  <a:pt x="2654660" y="538301"/>
                </a:lnTo>
                <a:lnTo>
                  <a:pt x="0" y="5383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3" name="Google Shape;133;p4"/>
          <p:cNvSpPr/>
          <p:nvPr/>
        </p:nvSpPr>
        <p:spPr>
          <a:xfrm>
            <a:off x="1785969" y="9301353"/>
            <a:ext cx="2438681" cy="744096"/>
          </a:xfrm>
          <a:custGeom>
            <a:rect b="b" l="l" r="r" t="t"/>
            <a:pathLst>
              <a:path extrusionOk="0" h="744096" w="2438681">
                <a:moveTo>
                  <a:pt x="0" y="0"/>
                </a:moveTo>
                <a:lnTo>
                  <a:pt x="2438680" y="0"/>
                </a:lnTo>
                <a:lnTo>
                  <a:pt x="2438680" y="744096"/>
                </a:lnTo>
                <a:lnTo>
                  <a:pt x="0" y="74409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4" name="Google Shape;134;p4"/>
          <p:cNvSpPr/>
          <p:nvPr/>
        </p:nvSpPr>
        <p:spPr>
          <a:xfrm>
            <a:off x="4292955" y="9426615"/>
            <a:ext cx="2575149" cy="618834"/>
          </a:xfrm>
          <a:custGeom>
            <a:rect b="b" l="l" r="r" t="t"/>
            <a:pathLst>
              <a:path extrusionOk="0" h="618834" w="2575149">
                <a:moveTo>
                  <a:pt x="0" y="0"/>
                </a:moveTo>
                <a:lnTo>
                  <a:pt x="2575149" y="0"/>
                </a:lnTo>
                <a:lnTo>
                  <a:pt x="2575149" y="618834"/>
                </a:lnTo>
                <a:lnTo>
                  <a:pt x="0" y="6188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5" name="Google Shape;135;p4"/>
          <p:cNvSpPr txBox="1"/>
          <p:nvPr/>
        </p:nvSpPr>
        <p:spPr>
          <a:xfrm>
            <a:off x="8458200" y="2857500"/>
            <a:ext cx="8229600" cy="53553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AT" sz="24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Funding Scheme</a:t>
            </a:r>
            <a:endParaRPr sz="2400">
              <a:solidFill>
                <a:schemeClr val="dk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AT" sz="24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	Erasmus+ Cooperation Partnerships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AT" sz="24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	(Adult Education)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AT" sz="24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Funding Authority (National Agency)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A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de-AT" sz="24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OEAD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AT" sz="24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Project Grant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A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A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de-AT" sz="24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400 000 €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AT" sz="24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Project Duration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A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de-AT" sz="24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November 2024 – April 2027</a:t>
            </a:r>
            <a:endParaRPr/>
          </a:p>
        </p:txBody>
      </p:sp>
      <p:sp>
        <p:nvSpPr>
          <p:cNvPr id="136" name="Google Shape;136;p4"/>
          <p:cNvSpPr/>
          <p:nvPr/>
        </p:nvSpPr>
        <p:spPr>
          <a:xfrm>
            <a:off x="11806195" y="209782"/>
            <a:ext cx="2398901" cy="1687606"/>
          </a:xfrm>
          <a:custGeom>
            <a:rect b="b" l="l" r="r" t="t"/>
            <a:pathLst>
              <a:path extrusionOk="0" h="1687606" w="2398901">
                <a:moveTo>
                  <a:pt x="0" y="0"/>
                </a:moveTo>
                <a:lnTo>
                  <a:pt x="2398900" y="0"/>
                </a:lnTo>
                <a:lnTo>
                  <a:pt x="2398900" y="1687607"/>
                </a:lnTo>
                <a:lnTo>
                  <a:pt x="0" y="16876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 b="-23560" l="0" r="-6242" t="-27458"/>
            </a:stretch>
          </a:blipFill>
          <a:ln>
            <a:noFill/>
          </a:ln>
        </p:spPr>
      </p:sp>
      <p:pic>
        <p:nvPicPr>
          <p:cNvPr id="137" name="Google Shape;137;p4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14401800" y="742328"/>
            <a:ext cx="2967241" cy="6225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5"/>
          <p:cNvSpPr txBox="1"/>
          <p:nvPr/>
        </p:nvSpPr>
        <p:spPr>
          <a:xfrm>
            <a:off x="1028700" y="698886"/>
            <a:ext cx="9105523" cy="7386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AT" sz="4800">
                <a:solidFill>
                  <a:srgbClr val="000000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Project Consortium</a:t>
            </a:r>
            <a:endParaRPr/>
          </a:p>
        </p:txBody>
      </p:sp>
      <p:sp>
        <p:nvSpPr>
          <p:cNvPr id="143" name="Google Shape;143;p5"/>
          <p:cNvSpPr/>
          <p:nvPr/>
        </p:nvSpPr>
        <p:spPr>
          <a:xfrm>
            <a:off x="11145383" y="2737791"/>
            <a:ext cx="5714813" cy="5947768"/>
          </a:xfrm>
          <a:custGeom>
            <a:rect b="b" l="l" r="r" t="t"/>
            <a:pathLst>
              <a:path extrusionOk="0" h="5947768" w="5714813">
                <a:moveTo>
                  <a:pt x="0" y="0"/>
                </a:moveTo>
                <a:lnTo>
                  <a:pt x="5714813" y="0"/>
                </a:lnTo>
                <a:lnTo>
                  <a:pt x="5714813" y="5947768"/>
                </a:lnTo>
                <a:lnTo>
                  <a:pt x="0" y="594776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4" name="Google Shape;144;p5"/>
          <p:cNvSpPr/>
          <p:nvPr/>
        </p:nvSpPr>
        <p:spPr>
          <a:xfrm>
            <a:off x="11870799" y="9349814"/>
            <a:ext cx="1829615" cy="662662"/>
          </a:xfrm>
          <a:custGeom>
            <a:rect b="b" l="l" r="r" t="t"/>
            <a:pathLst>
              <a:path extrusionOk="0" h="662662" w="1829615">
                <a:moveTo>
                  <a:pt x="0" y="0"/>
                </a:moveTo>
                <a:lnTo>
                  <a:pt x="1829615" y="0"/>
                </a:lnTo>
                <a:lnTo>
                  <a:pt x="1829615" y="662662"/>
                </a:lnTo>
                <a:lnTo>
                  <a:pt x="0" y="6626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5" name="Google Shape;145;p5"/>
          <p:cNvSpPr/>
          <p:nvPr/>
        </p:nvSpPr>
        <p:spPr>
          <a:xfrm>
            <a:off x="7012392" y="9258300"/>
            <a:ext cx="2075506" cy="830203"/>
          </a:xfrm>
          <a:custGeom>
            <a:rect b="b" l="l" r="r" t="t"/>
            <a:pathLst>
              <a:path extrusionOk="0" h="830203" w="2075506">
                <a:moveTo>
                  <a:pt x="0" y="0"/>
                </a:moveTo>
                <a:lnTo>
                  <a:pt x="2075506" y="0"/>
                </a:lnTo>
                <a:lnTo>
                  <a:pt x="2075506" y="830203"/>
                </a:lnTo>
                <a:lnTo>
                  <a:pt x="0" y="83020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6" name="Google Shape;146;p5"/>
          <p:cNvSpPr/>
          <p:nvPr/>
        </p:nvSpPr>
        <p:spPr>
          <a:xfrm>
            <a:off x="9232185" y="9364434"/>
            <a:ext cx="2491657" cy="639332"/>
          </a:xfrm>
          <a:custGeom>
            <a:rect b="b" l="l" r="r" t="t"/>
            <a:pathLst>
              <a:path extrusionOk="0" h="639332" w="2491657">
                <a:moveTo>
                  <a:pt x="0" y="0"/>
                </a:moveTo>
                <a:lnTo>
                  <a:pt x="2491657" y="0"/>
                </a:lnTo>
                <a:lnTo>
                  <a:pt x="2491657" y="639332"/>
                </a:lnTo>
                <a:lnTo>
                  <a:pt x="0" y="6393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7" name="Google Shape;147;p5"/>
          <p:cNvSpPr/>
          <p:nvPr/>
        </p:nvSpPr>
        <p:spPr>
          <a:xfrm>
            <a:off x="13847371" y="9426615"/>
            <a:ext cx="2654661" cy="538300"/>
          </a:xfrm>
          <a:custGeom>
            <a:rect b="b" l="l" r="r" t="t"/>
            <a:pathLst>
              <a:path extrusionOk="0" h="538300" w="2654661">
                <a:moveTo>
                  <a:pt x="0" y="0"/>
                </a:moveTo>
                <a:lnTo>
                  <a:pt x="2654660" y="0"/>
                </a:lnTo>
                <a:lnTo>
                  <a:pt x="2654660" y="538301"/>
                </a:lnTo>
                <a:lnTo>
                  <a:pt x="0" y="5383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8" name="Google Shape;148;p5"/>
          <p:cNvSpPr/>
          <p:nvPr/>
        </p:nvSpPr>
        <p:spPr>
          <a:xfrm>
            <a:off x="1785969" y="9301353"/>
            <a:ext cx="2438681" cy="744096"/>
          </a:xfrm>
          <a:custGeom>
            <a:rect b="b" l="l" r="r" t="t"/>
            <a:pathLst>
              <a:path extrusionOk="0" h="744096" w="2438681">
                <a:moveTo>
                  <a:pt x="0" y="0"/>
                </a:moveTo>
                <a:lnTo>
                  <a:pt x="2438680" y="0"/>
                </a:lnTo>
                <a:lnTo>
                  <a:pt x="2438680" y="744096"/>
                </a:lnTo>
                <a:lnTo>
                  <a:pt x="0" y="74409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9" name="Google Shape;149;p5"/>
          <p:cNvSpPr/>
          <p:nvPr/>
        </p:nvSpPr>
        <p:spPr>
          <a:xfrm>
            <a:off x="4292955" y="9426615"/>
            <a:ext cx="2575149" cy="618834"/>
          </a:xfrm>
          <a:custGeom>
            <a:rect b="b" l="l" r="r" t="t"/>
            <a:pathLst>
              <a:path extrusionOk="0" h="618834" w="2575149">
                <a:moveTo>
                  <a:pt x="0" y="0"/>
                </a:moveTo>
                <a:lnTo>
                  <a:pt x="2575149" y="0"/>
                </a:lnTo>
                <a:lnTo>
                  <a:pt x="2575149" y="618834"/>
                </a:lnTo>
                <a:lnTo>
                  <a:pt x="0" y="6188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0" name="Google Shape;150;p5"/>
          <p:cNvSpPr/>
          <p:nvPr/>
        </p:nvSpPr>
        <p:spPr>
          <a:xfrm>
            <a:off x="1028700" y="1993695"/>
            <a:ext cx="2438681" cy="744096"/>
          </a:xfrm>
          <a:custGeom>
            <a:rect b="b" l="l" r="r" t="t"/>
            <a:pathLst>
              <a:path extrusionOk="0" h="744096" w="2438681">
                <a:moveTo>
                  <a:pt x="0" y="0"/>
                </a:moveTo>
                <a:lnTo>
                  <a:pt x="2438680" y="0"/>
                </a:lnTo>
                <a:lnTo>
                  <a:pt x="2438680" y="744096"/>
                </a:lnTo>
                <a:lnTo>
                  <a:pt x="0" y="74409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1" name="Google Shape;151;p5"/>
          <p:cNvSpPr/>
          <p:nvPr/>
        </p:nvSpPr>
        <p:spPr>
          <a:xfrm>
            <a:off x="1028700" y="3029253"/>
            <a:ext cx="2575149" cy="618834"/>
          </a:xfrm>
          <a:custGeom>
            <a:rect b="b" l="l" r="r" t="t"/>
            <a:pathLst>
              <a:path extrusionOk="0" h="618834" w="2575149">
                <a:moveTo>
                  <a:pt x="0" y="0"/>
                </a:moveTo>
                <a:lnTo>
                  <a:pt x="2575149" y="0"/>
                </a:lnTo>
                <a:lnTo>
                  <a:pt x="2575149" y="618834"/>
                </a:lnTo>
                <a:lnTo>
                  <a:pt x="0" y="6188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2" name="Google Shape;152;p5"/>
          <p:cNvSpPr/>
          <p:nvPr/>
        </p:nvSpPr>
        <p:spPr>
          <a:xfrm>
            <a:off x="1028700" y="3850081"/>
            <a:ext cx="2075506" cy="830203"/>
          </a:xfrm>
          <a:custGeom>
            <a:rect b="b" l="l" r="r" t="t"/>
            <a:pathLst>
              <a:path extrusionOk="0" h="830203" w="2075506">
                <a:moveTo>
                  <a:pt x="0" y="0"/>
                </a:moveTo>
                <a:lnTo>
                  <a:pt x="2075506" y="0"/>
                </a:lnTo>
                <a:lnTo>
                  <a:pt x="2075506" y="830203"/>
                </a:lnTo>
                <a:lnTo>
                  <a:pt x="0" y="83020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3" name="Google Shape;153;p5"/>
          <p:cNvSpPr/>
          <p:nvPr/>
        </p:nvSpPr>
        <p:spPr>
          <a:xfrm>
            <a:off x="1028700" y="5048610"/>
            <a:ext cx="2491657" cy="639332"/>
          </a:xfrm>
          <a:custGeom>
            <a:rect b="b" l="l" r="r" t="t"/>
            <a:pathLst>
              <a:path extrusionOk="0" h="639332" w="2491657">
                <a:moveTo>
                  <a:pt x="0" y="0"/>
                </a:moveTo>
                <a:lnTo>
                  <a:pt x="2491657" y="0"/>
                </a:lnTo>
                <a:lnTo>
                  <a:pt x="2491657" y="639332"/>
                </a:lnTo>
                <a:lnTo>
                  <a:pt x="0" y="6393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4" name="Google Shape;154;p5"/>
          <p:cNvSpPr/>
          <p:nvPr/>
        </p:nvSpPr>
        <p:spPr>
          <a:xfrm>
            <a:off x="1028700" y="6055099"/>
            <a:ext cx="1829615" cy="662662"/>
          </a:xfrm>
          <a:custGeom>
            <a:rect b="b" l="l" r="r" t="t"/>
            <a:pathLst>
              <a:path extrusionOk="0" h="662662" w="1829615">
                <a:moveTo>
                  <a:pt x="0" y="0"/>
                </a:moveTo>
                <a:lnTo>
                  <a:pt x="1829615" y="0"/>
                </a:lnTo>
                <a:lnTo>
                  <a:pt x="1829615" y="662662"/>
                </a:lnTo>
                <a:lnTo>
                  <a:pt x="0" y="6626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5" name="Google Shape;155;p5"/>
          <p:cNvSpPr/>
          <p:nvPr/>
        </p:nvSpPr>
        <p:spPr>
          <a:xfrm>
            <a:off x="1028700" y="7135550"/>
            <a:ext cx="2654661" cy="538300"/>
          </a:xfrm>
          <a:custGeom>
            <a:rect b="b" l="l" r="r" t="t"/>
            <a:pathLst>
              <a:path extrusionOk="0" h="538300" w="2654661">
                <a:moveTo>
                  <a:pt x="0" y="0"/>
                </a:moveTo>
                <a:lnTo>
                  <a:pt x="2654660" y="0"/>
                </a:lnTo>
                <a:lnTo>
                  <a:pt x="2654660" y="538301"/>
                </a:lnTo>
                <a:lnTo>
                  <a:pt x="0" y="5383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6" name="Google Shape;156;p5"/>
          <p:cNvSpPr txBox="1"/>
          <p:nvPr/>
        </p:nvSpPr>
        <p:spPr>
          <a:xfrm>
            <a:off x="4224650" y="2095500"/>
            <a:ext cx="545275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AT" sz="24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die Berater, Austria</a:t>
            </a:r>
            <a:endParaRPr sz="2400">
              <a:solidFill>
                <a:schemeClr val="dk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157" name="Google Shape;157;p5"/>
          <p:cNvSpPr txBox="1"/>
          <p:nvPr/>
        </p:nvSpPr>
        <p:spPr>
          <a:xfrm>
            <a:off x="4224650" y="3107838"/>
            <a:ext cx="545275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AT" sz="24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VIA University College, Denmark</a:t>
            </a:r>
            <a:endParaRPr sz="2400">
              <a:solidFill>
                <a:schemeClr val="dk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158" name="Google Shape;158;p5"/>
          <p:cNvSpPr txBox="1"/>
          <p:nvPr/>
        </p:nvSpPr>
        <p:spPr>
          <a:xfrm>
            <a:off x="4224650" y="4119290"/>
            <a:ext cx="545275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AT" sz="24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Universität Klagenfurt, Austria</a:t>
            </a:r>
            <a:endParaRPr sz="2400">
              <a:solidFill>
                <a:schemeClr val="dk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159" name="Google Shape;159;p5"/>
          <p:cNvSpPr txBox="1"/>
          <p:nvPr/>
        </p:nvSpPr>
        <p:spPr>
          <a:xfrm>
            <a:off x="4224650" y="5137444"/>
            <a:ext cx="545275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AT" sz="24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CESGA, Spain</a:t>
            </a:r>
            <a:endParaRPr sz="2400">
              <a:solidFill>
                <a:schemeClr val="dk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160" name="Google Shape;160;p5"/>
          <p:cNvSpPr txBox="1"/>
          <p:nvPr/>
        </p:nvSpPr>
        <p:spPr>
          <a:xfrm>
            <a:off x="4224650" y="6155598"/>
            <a:ext cx="545275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AT" sz="24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KMOP, Greece</a:t>
            </a:r>
            <a:endParaRPr sz="2400">
              <a:solidFill>
                <a:schemeClr val="dk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161" name="Google Shape;161;p5"/>
          <p:cNvSpPr txBox="1"/>
          <p:nvPr/>
        </p:nvSpPr>
        <p:spPr>
          <a:xfrm>
            <a:off x="4227698" y="7175450"/>
            <a:ext cx="545275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AT" sz="24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Syncnify, France</a:t>
            </a:r>
            <a:endParaRPr sz="2400">
              <a:solidFill>
                <a:schemeClr val="dk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162" name="Google Shape;162;p5"/>
          <p:cNvSpPr/>
          <p:nvPr/>
        </p:nvSpPr>
        <p:spPr>
          <a:xfrm>
            <a:off x="11806195" y="209782"/>
            <a:ext cx="2398901" cy="1687606"/>
          </a:xfrm>
          <a:custGeom>
            <a:rect b="b" l="l" r="r" t="t"/>
            <a:pathLst>
              <a:path extrusionOk="0" h="1687606" w="2398901">
                <a:moveTo>
                  <a:pt x="0" y="0"/>
                </a:moveTo>
                <a:lnTo>
                  <a:pt x="2398900" y="0"/>
                </a:lnTo>
                <a:lnTo>
                  <a:pt x="2398900" y="1687607"/>
                </a:lnTo>
                <a:lnTo>
                  <a:pt x="0" y="16876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 b="-23560" l="0" r="-6242" t="-27458"/>
            </a:stretch>
          </a:blipFill>
          <a:ln>
            <a:noFill/>
          </a:ln>
        </p:spPr>
      </p:sp>
      <p:pic>
        <p:nvPicPr>
          <p:cNvPr id="163" name="Google Shape;163;p5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14401800" y="742328"/>
            <a:ext cx="2967241" cy="6225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" name="Google Shape;168;p6"/>
          <p:cNvGrpSpPr/>
          <p:nvPr/>
        </p:nvGrpSpPr>
        <p:grpSpPr>
          <a:xfrm>
            <a:off x="1508973" y="3339610"/>
            <a:ext cx="3451574" cy="4802826"/>
            <a:chOff x="0" y="-38100"/>
            <a:chExt cx="909057" cy="1264942"/>
          </a:xfrm>
        </p:grpSpPr>
        <p:sp>
          <p:nvSpPr>
            <p:cNvPr id="169" name="Google Shape;169;p6"/>
            <p:cNvSpPr/>
            <p:nvPr/>
          </p:nvSpPr>
          <p:spPr>
            <a:xfrm>
              <a:off x="0" y="0"/>
              <a:ext cx="909057" cy="1226842"/>
            </a:xfrm>
            <a:custGeom>
              <a:rect b="b" l="l" r="r" t="t"/>
              <a:pathLst>
                <a:path extrusionOk="0" h="1226842" w="909057">
                  <a:moveTo>
                    <a:pt x="76262" y="0"/>
                  </a:moveTo>
                  <a:lnTo>
                    <a:pt x="832794" y="0"/>
                  </a:lnTo>
                  <a:cubicBezTo>
                    <a:pt x="874913" y="0"/>
                    <a:pt x="909057" y="34144"/>
                    <a:pt x="909057" y="76262"/>
                  </a:cubicBezTo>
                  <a:lnTo>
                    <a:pt x="909057" y="1150579"/>
                  </a:lnTo>
                  <a:cubicBezTo>
                    <a:pt x="909057" y="1192698"/>
                    <a:pt x="874913" y="1226842"/>
                    <a:pt x="832794" y="1226842"/>
                  </a:cubicBezTo>
                  <a:lnTo>
                    <a:pt x="76262" y="1226842"/>
                  </a:lnTo>
                  <a:cubicBezTo>
                    <a:pt x="34144" y="1226842"/>
                    <a:pt x="0" y="1192698"/>
                    <a:pt x="0" y="1150579"/>
                  </a:cubicBezTo>
                  <a:lnTo>
                    <a:pt x="0" y="76262"/>
                  </a:lnTo>
                  <a:cubicBezTo>
                    <a:pt x="0" y="34144"/>
                    <a:pt x="34144" y="0"/>
                    <a:pt x="7626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rnd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6"/>
            <p:cNvSpPr txBox="1"/>
            <p:nvPr/>
          </p:nvSpPr>
          <p:spPr>
            <a:xfrm>
              <a:off x="0" y="-38100"/>
              <a:ext cx="909057" cy="126494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1" name="Google Shape;171;p6"/>
          <p:cNvGrpSpPr/>
          <p:nvPr/>
        </p:nvGrpSpPr>
        <p:grpSpPr>
          <a:xfrm>
            <a:off x="9243201" y="3391698"/>
            <a:ext cx="3451574" cy="4802826"/>
            <a:chOff x="0" y="-38100"/>
            <a:chExt cx="909057" cy="1264942"/>
          </a:xfrm>
        </p:grpSpPr>
        <p:sp>
          <p:nvSpPr>
            <p:cNvPr id="172" name="Google Shape;172;p6"/>
            <p:cNvSpPr/>
            <p:nvPr/>
          </p:nvSpPr>
          <p:spPr>
            <a:xfrm>
              <a:off x="0" y="0"/>
              <a:ext cx="909057" cy="1226842"/>
            </a:xfrm>
            <a:custGeom>
              <a:rect b="b" l="l" r="r" t="t"/>
              <a:pathLst>
                <a:path extrusionOk="0" h="1226842" w="909057">
                  <a:moveTo>
                    <a:pt x="76262" y="0"/>
                  </a:moveTo>
                  <a:lnTo>
                    <a:pt x="832794" y="0"/>
                  </a:lnTo>
                  <a:cubicBezTo>
                    <a:pt x="874913" y="0"/>
                    <a:pt x="909057" y="34144"/>
                    <a:pt x="909057" y="76262"/>
                  </a:cubicBezTo>
                  <a:lnTo>
                    <a:pt x="909057" y="1150579"/>
                  </a:lnTo>
                  <a:cubicBezTo>
                    <a:pt x="909057" y="1192698"/>
                    <a:pt x="874913" y="1226842"/>
                    <a:pt x="832794" y="1226842"/>
                  </a:cubicBezTo>
                  <a:lnTo>
                    <a:pt x="76262" y="1226842"/>
                  </a:lnTo>
                  <a:cubicBezTo>
                    <a:pt x="34144" y="1226842"/>
                    <a:pt x="0" y="1192698"/>
                    <a:pt x="0" y="1150579"/>
                  </a:cubicBezTo>
                  <a:lnTo>
                    <a:pt x="0" y="76262"/>
                  </a:lnTo>
                  <a:cubicBezTo>
                    <a:pt x="0" y="34144"/>
                    <a:pt x="34144" y="0"/>
                    <a:pt x="7626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rnd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6"/>
            <p:cNvSpPr txBox="1"/>
            <p:nvPr/>
          </p:nvSpPr>
          <p:spPr>
            <a:xfrm>
              <a:off x="0" y="-38100"/>
              <a:ext cx="909057" cy="126494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4" name="Google Shape;174;p6"/>
          <p:cNvGrpSpPr/>
          <p:nvPr/>
        </p:nvGrpSpPr>
        <p:grpSpPr>
          <a:xfrm>
            <a:off x="13110316" y="3391698"/>
            <a:ext cx="3451574" cy="4802826"/>
            <a:chOff x="0" y="-38100"/>
            <a:chExt cx="909057" cy="1264942"/>
          </a:xfrm>
        </p:grpSpPr>
        <p:sp>
          <p:nvSpPr>
            <p:cNvPr id="175" name="Google Shape;175;p6"/>
            <p:cNvSpPr/>
            <p:nvPr/>
          </p:nvSpPr>
          <p:spPr>
            <a:xfrm>
              <a:off x="0" y="0"/>
              <a:ext cx="909057" cy="1226842"/>
            </a:xfrm>
            <a:custGeom>
              <a:rect b="b" l="l" r="r" t="t"/>
              <a:pathLst>
                <a:path extrusionOk="0" h="1226842" w="909057">
                  <a:moveTo>
                    <a:pt x="76262" y="0"/>
                  </a:moveTo>
                  <a:lnTo>
                    <a:pt x="832794" y="0"/>
                  </a:lnTo>
                  <a:cubicBezTo>
                    <a:pt x="874913" y="0"/>
                    <a:pt x="909057" y="34144"/>
                    <a:pt x="909057" y="76262"/>
                  </a:cubicBezTo>
                  <a:lnTo>
                    <a:pt x="909057" y="1150579"/>
                  </a:lnTo>
                  <a:cubicBezTo>
                    <a:pt x="909057" y="1192698"/>
                    <a:pt x="874913" y="1226842"/>
                    <a:pt x="832794" y="1226842"/>
                  </a:cubicBezTo>
                  <a:lnTo>
                    <a:pt x="76262" y="1226842"/>
                  </a:lnTo>
                  <a:cubicBezTo>
                    <a:pt x="34144" y="1226842"/>
                    <a:pt x="0" y="1192698"/>
                    <a:pt x="0" y="1150579"/>
                  </a:cubicBezTo>
                  <a:lnTo>
                    <a:pt x="0" y="76262"/>
                  </a:lnTo>
                  <a:cubicBezTo>
                    <a:pt x="0" y="34144"/>
                    <a:pt x="34144" y="0"/>
                    <a:pt x="7626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rnd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6"/>
            <p:cNvSpPr txBox="1"/>
            <p:nvPr/>
          </p:nvSpPr>
          <p:spPr>
            <a:xfrm>
              <a:off x="0" y="-38100"/>
              <a:ext cx="909057" cy="126494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7" name="Google Shape;177;p6"/>
          <p:cNvGrpSpPr/>
          <p:nvPr/>
        </p:nvGrpSpPr>
        <p:grpSpPr>
          <a:xfrm>
            <a:off x="5376087" y="3391698"/>
            <a:ext cx="3451574" cy="4802826"/>
            <a:chOff x="0" y="-38100"/>
            <a:chExt cx="909057" cy="1264942"/>
          </a:xfrm>
        </p:grpSpPr>
        <p:sp>
          <p:nvSpPr>
            <p:cNvPr id="178" name="Google Shape;178;p6"/>
            <p:cNvSpPr/>
            <p:nvPr/>
          </p:nvSpPr>
          <p:spPr>
            <a:xfrm>
              <a:off x="0" y="0"/>
              <a:ext cx="909057" cy="1226842"/>
            </a:xfrm>
            <a:custGeom>
              <a:rect b="b" l="l" r="r" t="t"/>
              <a:pathLst>
                <a:path extrusionOk="0" h="1226842" w="909057">
                  <a:moveTo>
                    <a:pt x="76262" y="0"/>
                  </a:moveTo>
                  <a:lnTo>
                    <a:pt x="832794" y="0"/>
                  </a:lnTo>
                  <a:cubicBezTo>
                    <a:pt x="874913" y="0"/>
                    <a:pt x="909057" y="34144"/>
                    <a:pt x="909057" y="76262"/>
                  </a:cubicBezTo>
                  <a:lnTo>
                    <a:pt x="909057" y="1150579"/>
                  </a:lnTo>
                  <a:cubicBezTo>
                    <a:pt x="909057" y="1192698"/>
                    <a:pt x="874913" y="1226842"/>
                    <a:pt x="832794" y="1226842"/>
                  </a:cubicBezTo>
                  <a:lnTo>
                    <a:pt x="76262" y="1226842"/>
                  </a:lnTo>
                  <a:cubicBezTo>
                    <a:pt x="34144" y="1226842"/>
                    <a:pt x="0" y="1192698"/>
                    <a:pt x="0" y="1150579"/>
                  </a:cubicBezTo>
                  <a:lnTo>
                    <a:pt x="0" y="76262"/>
                  </a:lnTo>
                  <a:cubicBezTo>
                    <a:pt x="0" y="34144"/>
                    <a:pt x="34144" y="0"/>
                    <a:pt x="7626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rnd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6"/>
            <p:cNvSpPr txBox="1"/>
            <p:nvPr/>
          </p:nvSpPr>
          <p:spPr>
            <a:xfrm>
              <a:off x="0" y="-38100"/>
              <a:ext cx="909057" cy="126494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0" name="Google Shape;180;p6"/>
          <p:cNvSpPr txBox="1"/>
          <p:nvPr/>
        </p:nvSpPr>
        <p:spPr>
          <a:xfrm>
            <a:off x="1905944" y="4002161"/>
            <a:ext cx="2657633" cy="4467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AT" sz="2799">
                <a:solidFill>
                  <a:srgbClr val="000000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EXPLORE</a:t>
            </a:r>
            <a:endParaRPr/>
          </a:p>
        </p:txBody>
      </p:sp>
      <p:sp>
        <p:nvSpPr>
          <p:cNvPr id="181" name="Google Shape;181;p6"/>
          <p:cNvSpPr txBox="1"/>
          <p:nvPr/>
        </p:nvSpPr>
        <p:spPr>
          <a:xfrm>
            <a:off x="1734307" y="4716603"/>
            <a:ext cx="3002837" cy="20518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69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AT" sz="23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Explore the potential and limitations of AI as a tool in creative writing for adult learners. </a:t>
            </a:r>
            <a:endParaRPr sz="230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2" name="Google Shape;182;p6"/>
          <p:cNvSpPr txBox="1"/>
          <p:nvPr/>
        </p:nvSpPr>
        <p:spPr>
          <a:xfrm>
            <a:off x="9640172" y="4002161"/>
            <a:ext cx="2657633" cy="4467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AT" sz="2799">
                <a:solidFill>
                  <a:srgbClr val="000000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ENABLE</a:t>
            </a:r>
            <a:endParaRPr/>
          </a:p>
        </p:txBody>
      </p:sp>
      <p:sp>
        <p:nvSpPr>
          <p:cNvPr id="183" name="Google Shape;183;p6"/>
          <p:cNvSpPr txBox="1"/>
          <p:nvPr/>
        </p:nvSpPr>
        <p:spPr>
          <a:xfrm>
            <a:off x="9446786" y="4720931"/>
            <a:ext cx="3044404" cy="24622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69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AT" sz="23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Enable adult educators to include AI-assisted creative writing in their educational portfolio.</a:t>
            </a:r>
            <a:endParaRPr sz="230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4" name="Google Shape;184;p6"/>
          <p:cNvSpPr txBox="1"/>
          <p:nvPr/>
        </p:nvSpPr>
        <p:spPr>
          <a:xfrm>
            <a:off x="13507287" y="4002161"/>
            <a:ext cx="2657633" cy="4467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AT" sz="2799">
                <a:solidFill>
                  <a:srgbClr val="000000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PROMOTE</a:t>
            </a:r>
            <a:endParaRPr/>
          </a:p>
        </p:txBody>
      </p:sp>
      <p:sp>
        <p:nvSpPr>
          <p:cNvPr id="185" name="Google Shape;185;p6"/>
          <p:cNvSpPr txBox="1"/>
          <p:nvPr/>
        </p:nvSpPr>
        <p:spPr>
          <a:xfrm>
            <a:off x="13313901" y="4716603"/>
            <a:ext cx="3044404" cy="32629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69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AT" sz="23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Promote AI assisted creative writing as a means to strengthen learners’ capacity of self-expression, digital competence and creative powers.</a:t>
            </a:r>
            <a:endParaRPr sz="230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6" name="Google Shape;186;p6"/>
          <p:cNvSpPr txBox="1"/>
          <p:nvPr/>
        </p:nvSpPr>
        <p:spPr>
          <a:xfrm>
            <a:off x="1508973" y="1677948"/>
            <a:ext cx="8269438" cy="7879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28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AT" sz="4800">
                <a:solidFill>
                  <a:srgbClr val="000000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Main Objectives</a:t>
            </a:r>
            <a:endParaRPr/>
          </a:p>
        </p:txBody>
      </p:sp>
      <p:sp>
        <p:nvSpPr>
          <p:cNvPr id="187" name="Google Shape;187;p6"/>
          <p:cNvSpPr txBox="1"/>
          <p:nvPr/>
        </p:nvSpPr>
        <p:spPr>
          <a:xfrm>
            <a:off x="5773058" y="4002161"/>
            <a:ext cx="2657633" cy="4467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AT" sz="2799">
                <a:solidFill>
                  <a:srgbClr val="000000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EXPAND</a:t>
            </a:r>
            <a:endParaRPr/>
          </a:p>
        </p:txBody>
      </p:sp>
      <p:sp>
        <p:nvSpPr>
          <p:cNvPr id="188" name="Google Shape;188;p6"/>
          <p:cNvSpPr txBox="1"/>
          <p:nvPr/>
        </p:nvSpPr>
        <p:spPr>
          <a:xfrm>
            <a:off x="5579767" y="4716603"/>
            <a:ext cx="3044213" cy="24622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69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AT" sz="23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Expand the knowledge and skills of adult educators regarding the use of innovative digital tools</a:t>
            </a:r>
            <a:endParaRPr sz="230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9" name="Google Shape;189;p6"/>
          <p:cNvSpPr/>
          <p:nvPr/>
        </p:nvSpPr>
        <p:spPr>
          <a:xfrm>
            <a:off x="11870799" y="9349814"/>
            <a:ext cx="1829615" cy="662662"/>
          </a:xfrm>
          <a:custGeom>
            <a:rect b="b" l="l" r="r" t="t"/>
            <a:pathLst>
              <a:path extrusionOk="0" h="662662" w="1829615">
                <a:moveTo>
                  <a:pt x="0" y="0"/>
                </a:moveTo>
                <a:lnTo>
                  <a:pt x="1829615" y="0"/>
                </a:lnTo>
                <a:lnTo>
                  <a:pt x="1829615" y="662662"/>
                </a:lnTo>
                <a:lnTo>
                  <a:pt x="0" y="6626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0" name="Google Shape;190;p6"/>
          <p:cNvSpPr/>
          <p:nvPr/>
        </p:nvSpPr>
        <p:spPr>
          <a:xfrm>
            <a:off x="7012392" y="9258300"/>
            <a:ext cx="2075506" cy="830203"/>
          </a:xfrm>
          <a:custGeom>
            <a:rect b="b" l="l" r="r" t="t"/>
            <a:pathLst>
              <a:path extrusionOk="0" h="830203" w="2075506">
                <a:moveTo>
                  <a:pt x="0" y="0"/>
                </a:moveTo>
                <a:lnTo>
                  <a:pt x="2075506" y="0"/>
                </a:lnTo>
                <a:lnTo>
                  <a:pt x="2075506" y="830203"/>
                </a:lnTo>
                <a:lnTo>
                  <a:pt x="0" y="83020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1" name="Google Shape;191;p6"/>
          <p:cNvSpPr/>
          <p:nvPr/>
        </p:nvSpPr>
        <p:spPr>
          <a:xfrm>
            <a:off x="9232185" y="9364434"/>
            <a:ext cx="2491657" cy="639332"/>
          </a:xfrm>
          <a:custGeom>
            <a:rect b="b" l="l" r="r" t="t"/>
            <a:pathLst>
              <a:path extrusionOk="0" h="639332" w="2491657">
                <a:moveTo>
                  <a:pt x="0" y="0"/>
                </a:moveTo>
                <a:lnTo>
                  <a:pt x="2491657" y="0"/>
                </a:lnTo>
                <a:lnTo>
                  <a:pt x="2491657" y="639332"/>
                </a:lnTo>
                <a:lnTo>
                  <a:pt x="0" y="6393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2" name="Google Shape;192;p6"/>
          <p:cNvSpPr/>
          <p:nvPr/>
        </p:nvSpPr>
        <p:spPr>
          <a:xfrm>
            <a:off x="13847371" y="9426615"/>
            <a:ext cx="2654661" cy="538300"/>
          </a:xfrm>
          <a:custGeom>
            <a:rect b="b" l="l" r="r" t="t"/>
            <a:pathLst>
              <a:path extrusionOk="0" h="538300" w="2654661">
                <a:moveTo>
                  <a:pt x="0" y="0"/>
                </a:moveTo>
                <a:lnTo>
                  <a:pt x="2654660" y="0"/>
                </a:lnTo>
                <a:lnTo>
                  <a:pt x="2654660" y="538301"/>
                </a:lnTo>
                <a:lnTo>
                  <a:pt x="0" y="5383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3" name="Google Shape;193;p6"/>
          <p:cNvSpPr/>
          <p:nvPr/>
        </p:nvSpPr>
        <p:spPr>
          <a:xfrm>
            <a:off x="1785969" y="9301353"/>
            <a:ext cx="2438681" cy="744096"/>
          </a:xfrm>
          <a:custGeom>
            <a:rect b="b" l="l" r="r" t="t"/>
            <a:pathLst>
              <a:path extrusionOk="0" h="744096" w="2438681">
                <a:moveTo>
                  <a:pt x="0" y="0"/>
                </a:moveTo>
                <a:lnTo>
                  <a:pt x="2438680" y="0"/>
                </a:lnTo>
                <a:lnTo>
                  <a:pt x="2438680" y="744096"/>
                </a:lnTo>
                <a:lnTo>
                  <a:pt x="0" y="74409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4" name="Google Shape;194;p6"/>
          <p:cNvSpPr/>
          <p:nvPr/>
        </p:nvSpPr>
        <p:spPr>
          <a:xfrm>
            <a:off x="4292955" y="9426615"/>
            <a:ext cx="2575149" cy="618834"/>
          </a:xfrm>
          <a:custGeom>
            <a:rect b="b" l="l" r="r" t="t"/>
            <a:pathLst>
              <a:path extrusionOk="0" h="618834" w="2575149">
                <a:moveTo>
                  <a:pt x="0" y="0"/>
                </a:moveTo>
                <a:lnTo>
                  <a:pt x="2575149" y="0"/>
                </a:lnTo>
                <a:lnTo>
                  <a:pt x="2575149" y="618834"/>
                </a:lnTo>
                <a:lnTo>
                  <a:pt x="0" y="6188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5" name="Google Shape;195;p6"/>
          <p:cNvSpPr/>
          <p:nvPr/>
        </p:nvSpPr>
        <p:spPr>
          <a:xfrm>
            <a:off x="11806195" y="209782"/>
            <a:ext cx="2398901" cy="1687606"/>
          </a:xfrm>
          <a:custGeom>
            <a:rect b="b" l="l" r="r" t="t"/>
            <a:pathLst>
              <a:path extrusionOk="0" h="1687606" w="2398901">
                <a:moveTo>
                  <a:pt x="0" y="0"/>
                </a:moveTo>
                <a:lnTo>
                  <a:pt x="2398900" y="0"/>
                </a:lnTo>
                <a:lnTo>
                  <a:pt x="2398900" y="1687607"/>
                </a:lnTo>
                <a:lnTo>
                  <a:pt x="0" y="16876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-23560" l="0" r="-6242" t="-27458"/>
            </a:stretch>
          </a:blipFill>
          <a:ln>
            <a:noFill/>
          </a:ln>
        </p:spPr>
      </p:sp>
      <p:pic>
        <p:nvPicPr>
          <p:cNvPr id="196" name="Google Shape;196;p6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4401800" y="742328"/>
            <a:ext cx="2967241" cy="6225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7"/>
          <p:cNvSpPr/>
          <p:nvPr/>
        </p:nvSpPr>
        <p:spPr>
          <a:xfrm>
            <a:off x="1215153" y="3621050"/>
            <a:ext cx="4819242" cy="5116647"/>
          </a:xfrm>
          <a:custGeom>
            <a:rect b="b" l="l" r="r" t="t"/>
            <a:pathLst>
              <a:path extrusionOk="0" h="5116647" w="4819242">
                <a:moveTo>
                  <a:pt x="0" y="0"/>
                </a:moveTo>
                <a:lnTo>
                  <a:pt x="4819242" y="0"/>
                </a:lnTo>
                <a:lnTo>
                  <a:pt x="4819242" y="5116648"/>
                </a:lnTo>
                <a:lnTo>
                  <a:pt x="0" y="511664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2" name="Google Shape;202;p7"/>
          <p:cNvSpPr txBox="1"/>
          <p:nvPr/>
        </p:nvSpPr>
        <p:spPr>
          <a:xfrm>
            <a:off x="9114628" y="2323754"/>
            <a:ext cx="8144672" cy="8275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26189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AT" sz="2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Project Management </a:t>
            </a:r>
            <a:endParaRPr/>
          </a:p>
        </p:txBody>
      </p:sp>
      <p:grpSp>
        <p:nvGrpSpPr>
          <p:cNvPr id="203" name="Google Shape;203;p7"/>
          <p:cNvGrpSpPr/>
          <p:nvPr/>
        </p:nvGrpSpPr>
        <p:grpSpPr>
          <a:xfrm>
            <a:off x="8162581" y="2578340"/>
            <a:ext cx="695905" cy="695905"/>
            <a:chOff x="0" y="0"/>
            <a:chExt cx="812800" cy="812800"/>
          </a:xfrm>
        </p:grpSpPr>
        <p:sp>
          <p:nvSpPr>
            <p:cNvPr id="204" name="Google Shape;204;p7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  <a:ln cap="sq" cmpd="sng" w="190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50" lIns="53350" spcFirstLastPara="1" rIns="53350" wrap="square" tIns="5335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6" name="Google Shape;206;p7"/>
          <p:cNvSpPr txBox="1"/>
          <p:nvPr/>
        </p:nvSpPr>
        <p:spPr>
          <a:xfrm>
            <a:off x="8410515" y="2392913"/>
            <a:ext cx="200036" cy="9489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20008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AT" sz="3675">
                <a:solidFill>
                  <a:srgbClr val="000000"/>
                </a:solidFill>
                <a:latin typeface="Poppins ExtraBold"/>
                <a:ea typeface="Poppins ExtraBold"/>
                <a:cs typeface="Poppins ExtraBold"/>
                <a:sym typeface="Poppins ExtraBold"/>
              </a:rPr>
              <a:t>1</a:t>
            </a:r>
            <a:endParaRPr/>
          </a:p>
        </p:txBody>
      </p:sp>
      <p:sp>
        <p:nvSpPr>
          <p:cNvPr id="207" name="Google Shape;207;p7"/>
          <p:cNvSpPr txBox="1"/>
          <p:nvPr/>
        </p:nvSpPr>
        <p:spPr>
          <a:xfrm>
            <a:off x="9087898" y="3488280"/>
            <a:ext cx="8144672" cy="8026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26189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AT" sz="2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Publication: Creative Writing Goes AI</a:t>
            </a:r>
            <a:endParaRPr/>
          </a:p>
        </p:txBody>
      </p:sp>
      <p:sp>
        <p:nvSpPr>
          <p:cNvPr id="208" name="Google Shape;208;p7"/>
          <p:cNvSpPr txBox="1"/>
          <p:nvPr/>
        </p:nvSpPr>
        <p:spPr>
          <a:xfrm>
            <a:off x="9114628" y="4596647"/>
            <a:ext cx="8144672" cy="8337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26189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AT" sz="2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Online Training for Adult Educators</a:t>
            </a:r>
            <a:endParaRPr/>
          </a:p>
        </p:txBody>
      </p:sp>
      <p:sp>
        <p:nvSpPr>
          <p:cNvPr id="209" name="Google Shape;209;p7"/>
          <p:cNvSpPr txBox="1"/>
          <p:nvPr/>
        </p:nvSpPr>
        <p:spPr>
          <a:xfrm>
            <a:off x="9114628" y="5667498"/>
            <a:ext cx="8454392" cy="8337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26189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AT" sz="2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AI Writing Space</a:t>
            </a:r>
            <a:endParaRPr/>
          </a:p>
        </p:txBody>
      </p:sp>
      <p:sp>
        <p:nvSpPr>
          <p:cNvPr id="210" name="Google Shape;210;p7"/>
          <p:cNvSpPr txBox="1"/>
          <p:nvPr/>
        </p:nvSpPr>
        <p:spPr>
          <a:xfrm>
            <a:off x="9087898" y="6681442"/>
            <a:ext cx="8144672" cy="8026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26189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AT" sz="2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Dissemination, Outreach, Experimentation</a:t>
            </a:r>
            <a:endParaRPr/>
          </a:p>
        </p:txBody>
      </p:sp>
      <p:sp>
        <p:nvSpPr>
          <p:cNvPr id="211" name="Google Shape;211;p7"/>
          <p:cNvSpPr txBox="1"/>
          <p:nvPr/>
        </p:nvSpPr>
        <p:spPr>
          <a:xfrm>
            <a:off x="1531449" y="2010952"/>
            <a:ext cx="5631351" cy="7386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AT" sz="4800">
                <a:solidFill>
                  <a:srgbClr val="000000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Work Packages</a:t>
            </a:r>
            <a:endParaRPr/>
          </a:p>
        </p:txBody>
      </p:sp>
      <p:sp>
        <p:nvSpPr>
          <p:cNvPr id="212" name="Google Shape;212;p7"/>
          <p:cNvSpPr/>
          <p:nvPr/>
        </p:nvSpPr>
        <p:spPr>
          <a:xfrm>
            <a:off x="11870799" y="9349814"/>
            <a:ext cx="1829615" cy="662662"/>
          </a:xfrm>
          <a:custGeom>
            <a:rect b="b" l="l" r="r" t="t"/>
            <a:pathLst>
              <a:path extrusionOk="0" h="662662" w="1829615">
                <a:moveTo>
                  <a:pt x="0" y="0"/>
                </a:moveTo>
                <a:lnTo>
                  <a:pt x="1829615" y="0"/>
                </a:lnTo>
                <a:lnTo>
                  <a:pt x="1829615" y="662662"/>
                </a:lnTo>
                <a:lnTo>
                  <a:pt x="0" y="6626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3" name="Google Shape;213;p7"/>
          <p:cNvSpPr/>
          <p:nvPr/>
        </p:nvSpPr>
        <p:spPr>
          <a:xfrm>
            <a:off x="7012392" y="9258300"/>
            <a:ext cx="2075506" cy="830203"/>
          </a:xfrm>
          <a:custGeom>
            <a:rect b="b" l="l" r="r" t="t"/>
            <a:pathLst>
              <a:path extrusionOk="0" h="830203" w="2075506">
                <a:moveTo>
                  <a:pt x="0" y="0"/>
                </a:moveTo>
                <a:lnTo>
                  <a:pt x="2075506" y="0"/>
                </a:lnTo>
                <a:lnTo>
                  <a:pt x="2075506" y="830203"/>
                </a:lnTo>
                <a:lnTo>
                  <a:pt x="0" y="83020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4" name="Google Shape;214;p7"/>
          <p:cNvSpPr/>
          <p:nvPr/>
        </p:nvSpPr>
        <p:spPr>
          <a:xfrm>
            <a:off x="9232185" y="9364434"/>
            <a:ext cx="2491657" cy="639332"/>
          </a:xfrm>
          <a:custGeom>
            <a:rect b="b" l="l" r="r" t="t"/>
            <a:pathLst>
              <a:path extrusionOk="0" h="639332" w="2491657">
                <a:moveTo>
                  <a:pt x="0" y="0"/>
                </a:moveTo>
                <a:lnTo>
                  <a:pt x="2491657" y="0"/>
                </a:lnTo>
                <a:lnTo>
                  <a:pt x="2491657" y="639332"/>
                </a:lnTo>
                <a:lnTo>
                  <a:pt x="0" y="6393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5" name="Google Shape;215;p7"/>
          <p:cNvSpPr/>
          <p:nvPr/>
        </p:nvSpPr>
        <p:spPr>
          <a:xfrm>
            <a:off x="13847371" y="9426615"/>
            <a:ext cx="2654661" cy="538300"/>
          </a:xfrm>
          <a:custGeom>
            <a:rect b="b" l="l" r="r" t="t"/>
            <a:pathLst>
              <a:path extrusionOk="0" h="538300" w="2654661">
                <a:moveTo>
                  <a:pt x="0" y="0"/>
                </a:moveTo>
                <a:lnTo>
                  <a:pt x="2654660" y="0"/>
                </a:lnTo>
                <a:lnTo>
                  <a:pt x="2654660" y="538301"/>
                </a:lnTo>
                <a:lnTo>
                  <a:pt x="0" y="5383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6" name="Google Shape;216;p7"/>
          <p:cNvSpPr/>
          <p:nvPr/>
        </p:nvSpPr>
        <p:spPr>
          <a:xfrm>
            <a:off x="1785969" y="9301353"/>
            <a:ext cx="2438681" cy="744096"/>
          </a:xfrm>
          <a:custGeom>
            <a:rect b="b" l="l" r="r" t="t"/>
            <a:pathLst>
              <a:path extrusionOk="0" h="744096" w="2438681">
                <a:moveTo>
                  <a:pt x="0" y="0"/>
                </a:moveTo>
                <a:lnTo>
                  <a:pt x="2438680" y="0"/>
                </a:lnTo>
                <a:lnTo>
                  <a:pt x="2438680" y="744096"/>
                </a:lnTo>
                <a:lnTo>
                  <a:pt x="0" y="74409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7" name="Google Shape;217;p7"/>
          <p:cNvSpPr/>
          <p:nvPr/>
        </p:nvSpPr>
        <p:spPr>
          <a:xfrm>
            <a:off x="4292955" y="9426615"/>
            <a:ext cx="2575149" cy="618834"/>
          </a:xfrm>
          <a:custGeom>
            <a:rect b="b" l="l" r="r" t="t"/>
            <a:pathLst>
              <a:path extrusionOk="0" h="618834" w="2575149">
                <a:moveTo>
                  <a:pt x="0" y="0"/>
                </a:moveTo>
                <a:lnTo>
                  <a:pt x="2575149" y="0"/>
                </a:lnTo>
                <a:lnTo>
                  <a:pt x="2575149" y="618834"/>
                </a:lnTo>
                <a:lnTo>
                  <a:pt x="0" y="6188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18" name="Google Shape;218;p7"/>
          <p:cNvGrpSpPr/>
          <p:nvPr/>
        </p:nvGrpSpPr>
        <p:grpSpPr>
          <a:xfrm>
            <a:off x="8162581" y="3725332"/>
            <a:ext cx="695905" cy="695905"/>
            <a:chOff x="0" y="0"/>
            <a:chExt cx="812800" cy="812800"/>
          </a:xfrm>
        </p:grpSpPr>
        <p:sp>
          <p:nvSpPr>
            <p:cNvPr id="219" name="Google Shape;219;p7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  <a:ln cap="sq" cmpd="sng" w="190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50" lIns="53350" spcFirstLastPara="1" rIns="53350" wrap="square" tIns="5335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1" name="Google Shape;221;p7"/>
          <p:cNvSpPr txBox="1"/>
          <p:nvPr/>
        </p:nvSpPr>
        <p:spPr>
          <a:xfrm>
            <a:off x="8410515" y="3539905"/>
            <a:ext cx="200036" cy="84369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20008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AT" sz="3675">
                <a:solidFill>
                  <a:srgbClr val="000000"/>
                </a:solidFill>
                <a:latin typeface="Poppins ExtraBold"/>
                <a:ea typeface="Poppins ExtraBold"/>
                <a:cs typeface="Poppins ExtraBold"/>
                <a:sym typeface="Poppins ExtraBold"/>
              </a:rPr>
              <a:t>2</a:t>
            </a:r>
            <a:endParaRPr/>
          </a:p>
        </p:txBody>
      </p:sp>
      <p:grpSp>
        <p:nvGrpSpPr>
          <p:cNvPr id="222" name="Google Shape;222;p7"/>
          <p:cNvGrpSpPr/>
          <p:nvPr/>
        </p:nvGrpSpPr>
        <p:grpSpPr>
          <a:xfrm>
            <a:off x="8162581" y="4804678"/>
            <a:ext cx="695905" cy="695905"/>
            <a:chOff x="0" y="0"/>
            <a:chExt cx="812800" cy="812800"/>
          </a:xfrm>
        </p:grpSpPr>
        <p:sp>
          <p:nvSpPr>
            <p:cNvPr id="223" name="Google Shape;223;p7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  <a:ln cap="sq" cmpd="sng" w="190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50" lIns="53350" spcFirstLastPara="1" rIns="53350" wrap="square" tIns="5335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5" name="Google Shape;225;p7"/>
          <p:cNvSpPr txBox="1"/>
          <p:nvPr/>
        </p:nvSpPr>
        <p:spPr>
          <a:xfrm>
            <a:off x="8410515" y="4619251"/>
            <a:ext cx="200036" cy="17926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20008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AT" sz="3675">
                <a:solidFill>
                  <a:srgbClr val="000000"/>
                </a:solidFill>
                <a:latin typeface="Poppins ExtraBold"/>
                <a:ea typeface="Poppins ExtraBold"/>
                <a:cs typeface="Poppins ExtraBold"/>
                <a:sym typeface="Poppins ExtraBold"/>
              </a:rPr>
              <a:t>31</a:t>
            </a:r>
            <a:endParaRPr/>
          </a:p>
        </p:txBody>
      </p:sp>
      <p:grpSp>
        <p:nvGrpSpPr>
          <p:cNvPr id="226" name="Google Shape;226;p7"/>
          <p:cNvGrpSpPr/>
          <p:nvPr/>
        </p:nvGrpSpPr>
        <p:grpSpPr>
          <a:xfrm>
            <a:off x="8162581" y="5870588"/>
            <a:ext cx="695905" cy="695905"/>
            <a:chOff x="0" y="0"/>
            <a:chExt cx="812800" cy="812800"/>
          </a:xfrm>
        </p:grpSpPr>
        <p:sp>
          <p:nvSpPr>
            <p:cNvPr id="227" name="Google Shape;227;p7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  <a:ln cap="sq" cmpd="sng" w="190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50" lIns="53350" spcFirstLastPara="1" rIns="53350" wrap="square" tIns="5335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9" name="Google Shape;229;p7"/>
          <p:cNvSpPr txBox="1"/>
          <p:nvPr/>
        </p:nvSpPr>
        <p:spPr>
          <a:xfrm>
            <a:off x="8410515" y="5685161"/>
            <a:ext cx="200036" cy="84369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20008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AT" sz="3675">
                <a:solidFill>
                  <a:srgbClr val="000000"/>
                </a:solidFill>
                <a:latin typeface="Poppins ExtraBold"/>
                <a:ea typeface="Poppins ExtraBold"/>
                <a:cs typeface="Poppins ExtraBold"/>
                <a:sym typeface="Poppins ExtraBold"/>
              </a:rPr>
              <a:t>4</a:t>
            </a:r>
            <a:endParaRPr/>
          </a:p>
        </p:txBody>
      </p:sp>
      <p:grpSp>
        <p:nvGrpSpPr>
          <p:cNvPr id="230" name="Google Shape;230;p7"/>
          <p:cNvGrpSpPr/>
          <p:nvPr/>
        </p:nvGrpSpPr>
        <p:grpSpPr>
          <a:xfrm>
            <a:off x="8166684" y="6936498"/>
            <a:ext cx="695905" cy="695905"/>
            <a:chOff x="0" y="0"/>
            <a:chExt cx="812800" cy="812800"/>
          </a:xfrm>
        </p:grpSpPr>
        <p:sp>
          <p:nvSpPr>
            <p:cNvPr id="231" name="Google Shape;231;p7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  <a:ln cap="sq" cmpd="sng" w="190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50" lIns="53350" spcFirstLastPara="1" rIns="53350" wrap="square" tIns="5335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3" name="Google Shape;233;p7"/>
          <p:cNvSpPr txBox="1"/>
          <p:nvPr/>
        </p:nvSpPr>
        <p:spPr>
          <a:xfrm>
            <a:off x="8414618" y="6751071"/>
            <a:ext cx="200036" cy="84369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20008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AT" sz="3675">
                <a:solidFill>
                  <a:srgbClr val="000000"/>
                </a:solidFill>
                <a:latin typeface="Poppins ExtraBold"/>
                <a:ea typeface="Poppins ExtraBold"/>
                <a:cs typeface="Poppins ExtraBold"/>
                <a:sym typeface="Poppins ExtraBold"/>
              </a:rPr>
              <a:t>5</a:t>
            </a:r>
            <a:endParaRPr/>
          </a:p>
        </p:txBody>
      </p:sp>
      <p:sp>
        <p:nvSpPr>
          <p:cNvPr id="234" name="Google Shape;234;p7"/>
          <p:cNvSpPr txBox="1"/>
          <p:nvPr/>
        </p:nvSpPr>
        <p:spPr>
          <a:xfrm>
            <a:off x="9087898" y="7752293"/>
            <a:ext cx="8144672" cy="8026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26189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AT" sz="2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Horizontal Activity: Action Research (AAU)</a:t>
            </a:r>
            <a:endParaRPr/>
          </a:p>
        </p:txBody>
      </p:sp>
      <p:sp>
        <p:nvSpPr>
          <p:cNvPr id="235" name="Google Shape;235;p7"/>
          <p:cNvSpPr/>
          <p:nvPr/>
        </p:nvSpPr>
        <p:spPr>
          <a:xfrm>
            <a:off x="7603099" y="8135090"/>
            <a:ext cx="1249445" cy="401328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A8B5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7"/>
          <p:cNvSpPr/>
          <p:nvPr/>
        </p:nvSpPr>
        <p:spPr>
          <a:xfrm>
            <a:off x="11806195" y="209782"/>
            <a:ext cx="2398901" cy="1687606"/>
          </a:xfrm>
          <a:custGeom>
            <a:rect b="b" l="l" r="r" t="t"/>
            <a:pathLst>
              <a:path extrusionOk="0" h="1687606" w="2398901">
                <a:moveTo>
                  <a:pt x="0" y="0"/>
                </a:moveTo>
                <a:lnTo>
                  <a:pt x="2398900" y="0"/>
                </a:lnTo>
                <a:lnTo>
                  <a:pt x="2398900" y="1687607"/>
                </a:lnTo>
                <a:lnTo>
                  <a:pt x="0" y="16876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 b="-23560" l="0" r="-6242" t="-27458"/>
            </a:stretch>
          </a:blipFill>
          <a:ln>
            <a:noFill/>
          </a:ln>
        </p:spPr>
      </p:sp>
      <p:pic>
        <p:nvPicPr>
          <p:cNvPr id="237" name="Google Shape;237;p7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14401800" y="742328"/>
            <a:ext cx="2967241" cy="6225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8"/>
          <p:cNvSpPr/>
          <p:nvPr/>
        </p:nvSpPr>
        <p:spPr>
          <a:xfrm>
            <a:off x="11870799" y="9349814"/>
            <a:ext cx="1829615" cy="662662"/>
          </a:xfrm>
          <a:custGeom>
            <a:rect b="b" l="l" r="r" t="t"/>
            <a:pathLst>
              <a:path extrusionOk="0" h="662662" w="1829615">
                <a:moveTo>
                  <a:pt x="0" y="0"/>
                </a:moveTo>
                <a:lnTo>
                  <a:pt x="1829615" y="0"/>
                </a:lnTo>
                <a:lnTo>
                  <a:pt x="1829615" y="662662"/>
                </a:lnTo>
                <a:lnTo>
                  <a:pt x="0" y="6626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43" name="Google Shape;243;p8"/>
          <p:cNvSpPr/>
          <p:nvPr/>
        </p:nvSpPr>
        <p:spPr>
          <a:xfrm>
            <a:off x="7012392" y="9258300"/>
            <a:ext cx="2075506" cy="830203"/>
          </a:xfrm>
          <a:custGeom>
            <a:rect b="b" l="l" r="r" t="t"/>
            <a:pathLst>
              <a:path extrusionOk="0" h="830203" w="2075506">
                <a:moveTo>
                  <a:pt x="0" y="0"/>
                </a:moveTo>
                <a:lnTo>
                  <a:pt x="2075506" y="0"/>
                </a:lnTo>
                <a:lnTo>
                  <a:pt x="2075506" y="830203"/>
                </a:lnTo>
                <a:lnTo>
                  <a:pt x="0" y="83020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44" name="Google Shape;244;p8"/>
          <p:cNvSpPr/>
          <p:nvPr/>
        </p:nvSpPr>
        <p:spPr>
          <a:xfrm>
            <a:off x="9232185" y="9364434"/>
            <a:ext cx="2491657" cy="639332"/>
          </a:xfrm>
          <a:custGeom>
            <a:rect b="b" l="l" r="r" t="t"/>
            <a:pathLst>
              <a:path extrusionOk="0" h="639332" w="2491657">
                <a:moveTo>
                  <a:pt x="0" y="0"/>
                </a:moveTo>
                <a:lnTo>
                  <a:pt x="2491657" y="0"/>
                </a:lnTo>
                <a:lnTo>
                  <a:pt x="2491657" y="639332"/>
                </a:lnTo>
                <a:lnTo>
                  <a:pt x="0" y="6393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45" name="Google Shape;245;p8"/>
          <p:cNvSpPr/>
          <p:nvPr/>
        </p:nvSpPr>
        <p:spPr>
          <a:xfrm>
            <a:off x="13847371" y="9426615"/>
            <a:ext cx="2654661" cy="538300"/>
          </a:xfrm>
          <a:custGeom>
            <a:rect b="b" l="l" r="r" t="t"/>
            <a:pathLst>
              <a:path extrusionOk="0" h="538300" w="2654661">
                <a:moveTo>
                  <a:pt x="0" y="0"/>
                </a:moveTo>
                <a:lnTo>
                  <a:pt x="2654660" y="0"/>
                </a:lnTo>
                <a:lnTo>
                  <a:pt x="2654660" y="538301"/>
                </a:lnTo>
                <a:lnTo>
                  <a:pt x="0" y="5383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46" name="Google Shape;246;p8"/>
          <p:cNvSpPr/>
          <p:nvPr/>
        </p:nvSpPr>
        <p:spPr>
          <a:xfrm>
            <a:off x="1785969" y="9301353"/>
            <a:ext cx="2438681" cy="744096"/>
          </a:xfrm>
          <a:custGeom>
            <a:rect b="b" l="l" r="r" t="t"/>
            <a:pathLst>
              <a:path extrusionOk="0" h="744096" w="2438681">
                <a:moveTo>
                  <a:pt x="0" y="0"/>
                </a:moveTo>
                <a:lnTo>
                  <a:pt x="2438680" y="0"/>
                </a:lnTo>
                <a:lnTo>
                  <a:pt x="2438680" y="744096"/>
                </a:lnTo>
                <a:lnTo>
                  <a:pt x="0" y="74409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47" name="Google Shape;247;p8"/>
          <p:cNvSpPr/>
          <p:nvPr/>
        </p:nvSpPr>
        <p:spPr>
          <a:xfrm>
            <a:off x="4292955" y="9426615"/>
            <a:ext cx="2575149" cy="618834"/>
          </a:xfrm>
          <a:custGeom>
            <a:rect b="b" l="l" r="r" t="t"/>
            <a:pathLst>
              <a:path extrusionOk="0" h="618834" w="2575149">
                <a:moveTo>
                  <a:pt x="0" y="0"/>
                </a:moveTo>
                <a:lnTo>
                  <a:pt x="2575149" y="0"/>
                </a:lnTo>
                <a:lnTo>
                  <a:pt x="2575149" y="618834"/>
                </a:lnTo>
                <a:lnTo>
                  <a:pt x="0" y="6188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48" name="Google Shape;248;p8"/>
          <p:cNvSpPr/>
          <p:nvPr/>
        </p:nvSpPr>
        <p:spPr>
          <a:xfrm>
            <a:off x="11806195" y="209782"/>
            <a:ext cx="1894219" cy="1155059"/>
          </a:xfrm>
          <a:custGeom>
            <a:rect b="b" l="l" r="r" t="t"/>
            <a:pathLst>
              <a:path extrusionOk="0" h="1687606" w="2398901">
                <a:moveTo>
                  <a:pt x="0" y="0"/>
                </a:moveTo>
                <a:lnTo>
                  <a:pt x="2398900" y="0"/>
                </a:lnTo>
                <a:lnTo>
                  <a:pt x="2398900" y="1687607"/>
                </a:lnTo>
                <a:lnTo>
                  <a:pt x="0" y="16876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-23560" l="0" r="-6242" t="-27458"/>
            </a:stretch>
          </a:blipFill>
          <a:ln>
            <a:noFill/>
          </a:ln>
        </p:spPr>
      </p:sp>
      <p:pic>
        <p:nvPicPr>
          <p:cNvPr id="249" name="Google Shape;249;p8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4401800" y="742328"/>
            <a:ext cx="2967241" cy="62251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rticipatory design cycle – Open Law Lab" id="250" name="Google Shape;250;p8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804423" y="993098"/>
            <a:ext cx="9673590" cy="8229600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8"/>
          <p:cNvSpPr txBox="1"/>
          <p:nvPr/>
        </p:nvSpPr>
        <p:spPr>
          <a:xfrm>
            <a:off x="10590693" y="1714500"/>
            <a:ext cx="7366001" cy="98026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AT"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WP1: Project Management </a:t>
            </a:r>
            <a:endParaRPr/>
          </a:p>
          <a:p>
            <a:pPr indent="-428625" lvl="0" marL="42862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Noto Sans Symbols"/>
              <a:buChar char="−"/>
            </a:pPr>
            <a:r>
              <a:rPr lang="de-AT" sz="19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Meetings, </a:t>
            </a:r>
            <a:endParaRPr/>
          </a:p>
          <a:p>
            <a:pPr indent="-428625" lvl="0" marL="42862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Noto Sans Symbols"/>
              <a:buChar char="−"/>
            </a:pPr>
            <a:r>
              <a:rPr lang="de-AT" sz="19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Local PM </a:t>
            </a:r>
            <a:endParaRPr/>
          </a:p>
          <a:p>
            <a:pPr indent="-428625" lvl="0" marL="42862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Noto Sans Symbols"/>
              <a:buChar char="−"/>
            </a:pPr>
            <a:r>
              <a:rPr lang="de-AT" sz="19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Reporting </a:t>
            </a:r>
            <a:endParaRPr/>
          </a:p>
          <a:p>
            <a:pPr indent="-428625" lvl="0" marL="42862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Noto Sans Symbols"/>
              <a:buChar char="−"/>
            </a:pPr>
            <a:r>
              <a:rPr lang="de-AT" sz="19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Project progress evaluation</a:t>
            </a:r>
            <a:endParaRPr sz="19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AT"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WP2: Publication - Creative Writing Goes AI</a:t>
            </a:r>
            <a:endParaRPr/>
          </a:p>
          <a:p>
            <a:pPr indent="-428625" lvl="0" marL="42862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Noto Sans Symbols"/>
              <a:buChar char="−"/>
            </a:pPr>
            <a:r>
              <a:rPr lang="de-AT" sz="19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Design and implementation of participatory research </a:t>
            </a:r>
            <a:endParaRPr/>
          </a:p>
          <a:p>
            <a:pPr indent="-428625" lvl="0" marL="42862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Noto Sans Symbols"/>
              <a:buChar char="−"/>
            </a:pPr>
            <a:r>
              <a:rPr lang="de-AT" sz="19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Collaboration with partners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AT"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WP3: Online Training for Adult Educators </a:t>
            </a:r>
            <a:endParaRPr/>
          </a:p>
          <a:p>
            <a:pPr indent="-428625" lvl="0" marL="42862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Noto Sans Symbols"/>
              <a:buChar char="−"/>
            </a:pPr>
            <a:r>
              <a:rPr lang="de-AT" sz="19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Implementation of participatory research </a:t>
            </a:r>
            <a:endParaRPr/>
          </a:p>
          <a:p>
            <a:pPr indent="-428625" lvl="0" marL="42862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Noto Sans Symbols"/>
              <a:buChar char="−"/>
            </a:pPr>
            <a:r>
              <a:rPr lang="de-AT" sz="19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Data collection </a:t>
            </a:r>
            <a:endParaRPr/>
          </a:p>
          <a:p>
            <a:pPr indent="-428625" lvl="0" marL="42862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Noto Sans Symbols"/>
              <a:buChar char="−"/>
            </a:pPr>
            <a:r>
              <a:rPr lang="de-AT" sz="19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Collaboration with partners </a:t>
            </a:r>
            <a:endParaRPr/>
          </a:p>
          <a:p>
            <a:pPr indent="-276225" lvl="0" marL="42862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AT"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WP4: AI Writing Space </a:t>
            </a:r>
            <a:endParaRPr/>
          </a:p>
          <a:p>
            <a:pPr indent="-428625" lvl="0" marL="42862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Noto Sans Symbols"/>
              <a:buChar char="−"/>
            </a:pPr>
            <a:r>
              <a:rPr lang="de-AT" sz="19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Implementation of participatory research </a:t>
            </a:r>
            <a:endParaRPr/>
          </a:p>
          <a:p>
            <a:pPr indent="-428625" lvl="0" marL="42862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Noto Sans Symbols"/>
              <a:buChar char="−"/>
            </a:pPr>
            <a:r>
              <a:rPr lang="de-AT" sz="19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Data collection </a:t>
            </a:r>
            <a:endParaRPr/>
          </a:p>
          <a:p>
            <a:pPr indent="-428625" lvl="0" marL="42862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Noto Sans Symbols"/>
              <a:buChar char="−"/>
            </a:pPr>
            <a:r>
              <a:rPr lang="de-AT" sz="19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Collaboration with partners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AT"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WP5: Dissemination, Outreach, Experimentation</a:t>
            </a:r>
            <a:endParaRPr b="1" sz="2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428625" lvl="0" marL="42862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Noto Sans Symbols"/>
              <a:buChar char="−"/>
            </a:pPr>
            <a:r>
              <a:rPr lang="de-AT" sz="19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Science to public </a:t>
            </a:r>
            <a:endParaRPr/>
          </a:p>
          <a:p>
            <a:pPr indent="-428625" lvl="0" marL="42862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Noto Sans Symbols"/>
              <a:buChar char="−"/>
            </a:pPr>
            <a:r>
              <a:rPr lang="de-AT" sz="19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Science to science: 2 papers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9"/>
          <p:cNvSpPr/>
          <p:nvPr/>
        </p:nvSpPr>
        <p:spPr>
          <a:xfrm>
            <a:off x="1215153" y="3621050"/>
            <a:ext cx="4819242" cy="5116647"/>
          </a:xfrm>
          <a:custGeom>
            <a:rect b="b" l="l" r="r" t="t"/>
            <a:pathLst>
              <a:path extrusionOk="0" h="5116647" w="4819242">
                <a:moveTo>
                  <a:pt x="0" y="0"/>
                </a:moveTo>
                <a:lnTo>
                  <a:pt x="4819242" y="0"/>
                </a:lnTo>
                <a:lnTo>
                  <a:pt x="4819242" y="5116648"/>
                </a:lnTo>
                <a:lnTo>
                  <a:pt x="0" y="511664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57" name="Google Shape;257;p9"/>
          <p:cNvSpPr txBox="1"/>
          <p:nvPr/>
        </p:nvSpPr>
        <p:spPr>
          <a:xfrm>
            <a:off x="9057418" y="3568161"/>
            <a:ext cx="8781128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1" lang="de-AT" sz="2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Multilingualism, Migration, and Transculturality</a:t>
            </a:r>
            <a:endParaRPr/>
          </a:p>
        </p:txBody>
      </p:sp>
      <p:sp>
        <p:nvSpPr>
          <p:cNvPr id="258" name="Google Shape;258;p9"/>
          <p:cNvSpPr txBox="1"/>
          <p:nvPr/>
        </p:nvSpPr>
        <p:spPr>
          <a:xfrm>
            <a:off x="9057418" y="4504148"/>
            <a:ext cx="8144672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1" lang="de-AT" sz="2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Memory Cultures &amp; Cultural Heritage</a:t>
            </a:r>
            <a:endParaRPr/>
          </a:p>
        </p:txBody>
      </p:sp>
      <p:sp>
        <p:nvSpPr>
          <p:cNvPr id="259" name="Google Shape;259;p9"/>
          <p:cNvSpPr txBox="1"/>
          <p:nvPr/>
        </p:nvSpPr>
        <p:spPr>
          <a:xfrm>
            <a:off x="9057418" y="5436240"/>
            <a:ext cx="8620982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1" lang="de-AT" sz="2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(Trans-)Mediality in Literature and Language</a:t>
            </a:r>
            <a:endParaRPr/>
          </a:p>
        </p:txBody>
      </p:sp>
      <p:sp>
        <p:nvSpPr>
          <p:cNvPr id="260" name="Google Shape;260;p9"/>
          <p:cNvSpPr txBox="1"/>
          <p:nvPr/>
        </p:nvSpPr>
        <p:spPr>
          <a:xfrm>
            <a:off x="9057418" y="6376123"/>
            <a:ext cx="8454392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1" lang="de-AT" sz="2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Gender, Diversity, and Embodiment</a:t>
            </a:r>
            <a:endParaRPr/>
          </a:p>
        </p:txBody>
      </p:sp>
      <p:sp>
        <p:nvSpPr>
          <p:cNvPr id="261" name="Google Shape;261;p9"/>
          <p:cNvSpPr txBox="1"/>
          <p:nvPr/>
        </p:nvSpPr>
        <p:spPr>
          <a:xfrm>
            <a:off x="9087898" y="7242843"/>
            <a:ext cx="8144672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1" lang="de-AT" sz="2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Humans in the Digital Age</a:t>
            </a:r>
            <a:endParaRPr/>
          </a:p>
        </p:txBody>
      </p:sp>
      <p:sp>
        <p:nvSpPr>
          <p:cNvPr id="262" name="Google Shape;262;p9"/>
          <p:cNvSpPr txBox="1"/>
          <p:nvPr/>
        </p:nvSpPr>
        <p:spPr>
          <a:xfrm>
            <a:off x="1091662" y="1314194"/>
            <a:ext cx="14793758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AT" sz="48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Faculty-Wide Research Priorities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AT" sz="48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(Faculty of Cultural and Education Sciences):</a:t>
            </a:r>
            <a:endParaRPr/>
          </a:p>
        </p:txBody>
      </p:sp>
      <p:sp>
        <p:nvSpPr>
          <p:cNvPr id="263" name="Google Shape;263;p9"/>
          <p:cNvSpPr/>
          <p:nvPr/>
        </p:nvSpPr>
        <p:spPr>
          <a:xfrm>
            <a:off x="11870799" y="9349814"/>
            <a:ext cx="1829615" cy="662662"/>
          </a:xfrm>
          <a:custGeom>
            <a:rect b="b" l="l" r="r" t="t"/>
            <a:pathLst>
              <a:path extrusionOk="0" h="662662" w="1829615">
                <a:moveTo>
                  <a:pt x="0" y="0"/>
                </a:moveTo>
                <a:lnTo>
                  <a:pt x="1829615" y="0"/>
                </a:lnTo>
                <a:lnTo>
                  <a:pt x="1829615" y="662662"/>
                </a:lnTo>
                <a:lnTo>
                  <a:pt x="0" y="6626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64" name="Google Shape;264;p9"/>
          <p:cNvSpPr/>
          <p:nvPr/>
        </p:nvSpPr>
        <p:spPr>
          <a:xfrm>
            <a:off x="7012392" y="9258300"/>
            <a:ext cx="2075506" cy="830203"/>
          </a:xfrm>
          <a:custGeom>
            <a:rect b="b" l="l" r="r" t="t"/>
            <a:pathLst>
              <a:path extrusionOk="0" h="830203" w="2075506">
                <a:moveTo>
                  <a:pt x="0" y="0"/>
                </a:moveTo>
                <a:lnTo>
                  <a:pt x="2075506" y="0"/>
                </a:lnTo>
                <a:lnTo>
                  <a:pt x="2075506" y="830203"/>
                </a:lnTo>
                <a:lnTo>
                  <a:pt x="0" y="83020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65" name="Google Shape;265;p9"/>
          <p:cNvSpPr/>
          <p:nvPr/>
        </p:nvSpPr>
        <p:spPr>
          <a:xfrm>
            <a:off x="9232185" y="9364434"/>
            <a:ext cx="2491657" cy="639332"/>
          </a:xfrm>
          <a:custGeom>
            <a:rect b="b" l="l" r="r" t="t"/>
            <a:pathLst>
              <a:path extrusionOk="0" h="639332" w="2491657">
                <a:moveTo>
                  <a:pt x="0" y="0"/>
                </a:moveTo>
                <a:lnTo>
                  <a:pt x="2491657" y="0"/>
                </a:lnTo>
                <a:lnTo>
                  <a:pt x="2491657" y="639332"/>
                </a:lnTo>
                <a:lnTo>
                  <a:pt x="0" y="6393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66" name="Google Shape;266;p9"/>
          <p:cNvSpPr/>
          <p:nvPr/>
        </p:nvSpPr>
        <p:spPr>
          <a:xfrm>
            <a:off x="13847371" y="9426615"/>
            <a:ext cx="2654661" cy="538300"/>
          </a:xfrm>
          <a:custGeom>
            <a:rect b="b" l="l" r="r" t="t"/>
            <a:pathLst>
              <a:path extrusionOk="0" h="538300" w="2654661">
                <a:moveTo>
                  <a:pt x="0" y="0"/>
                </a:moveTo>
                <a:lnTo>
                  <a:pt x="2654660" y="0"/>
                </a:lnTo>
                <a:lnTo>
                  <a:pt x="2654660" y="538301"/>
                </a:lnTo>
                <a:lnTo>
                  <a:pt x="0" y="5383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67" name="Google Shape;267;p9"/>
          <p:cNvSpPr/>
          <p:nvPr/>
        </p:nvSpPr>
        <p:spPr>
          <a:xfrm>
            <a:off x="1785969" y="9301353"/>
            <a:ext cx="2438681" cy="744096"/>
          </a:xfrm>
          <a:custGeom>
            <a:rect b="b" l="l" r="r" t="t"/>
            <a:pathLst>
              <a:path extrusionOk="0" h="744096" w="2438681">
                <a:moveTo>
                  <a:pt x="0" y="0"/>
                </a:moveTo>
                <a:lnTo>
                  <a:pt x="2438680" y="0"/>
                </a:lnTo>
                <a:lnTo>
                  <a:pt x="2438680" y="744096"/>
                </a:lnTo>
                <a:lnTo>
                  <a:pt x="0" y="74409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68" name="Google Shape;268;p9"/>
          <p:cNvSpPr/>
          <p:nvPr/>
        </p:nvSpPr>
        <p:spPr>
          <a:xfrm>
            <a:off x="4292955" y="9426615"/>
            <a:ext cx="2575149" cy="618834"/>
          </a:xfrm>
          <a:custGeom>
            <a:rect b="b" l="l" r="r" t="t"/>
            <a:pathLst>
              <a:path extrusionOk="0" h="618834" w="2575149">
                <a:moveTo>
                  <a:pt x="0" y="0"/>
                </a:moveTo>
                <a:lnTo>
                  <a:pt x="2575149" y="0"/>
                </a:lnTo>
                <a:lnTo>
                  <a:pt x="2575149" y="618834"/>
                </a:lnTo>
                <a:lnTo>
                  <a:pt x="0" y="6188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69" name="Google Shape;269;p9"/>
          <p:cNvSpPr/>
          <p:nvPr/>
        </p:nvSpPr>
        <p:spPr>
          <a:xfrm>
            <a:off x="11806195" y="209782"/>
            <a:ext cx="2398901" cy="1687606"/>
          </a:xfrm>
          <a:custGeom>
            <a:rect b="b" l="l" r="r" t="t"/>
            <a:pathLst>
              <a:path extrusionOk="0" h="1687606" w="2398901">
                <a:moveTo>
                  <a:pt x="0" y="0"/>
                </a:moveTo>
                <a:lnTo>
                  <a:pt x="2398900" y="0"/>
                </a:lnTo>
                <a:lnTo>
                  <a:pt x="2398900" y="1687607"/>
                </a:lnTo>
                <a:lnTo>
                  <a:pt x="0" y="16876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 b="-23560" l="0" r="-6242" t="-27458"/>
            </a:stretch>
          </a:blipFill>
          <a:ln>
            <a:noFill/>
          </a:ln>
        </p:spPr>
      </p:sp>
      <p:pic>
        <p:nvPicPr>
          <p:cNvPr id="270" name="Google Shape;270;p9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14401800" y="742328"/>
            <a:ext cx="2967241" cy="6225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:creator>Marckhgott-Sanabria Peter</dc:creator>
</cp:coreProperties>
</file>